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 id="2147483705" r:id="rId3"/>
  </p:sldMasterIdLst>
  <p:notesMasterIdLst>
    <p:notesMasterId r:id="rId17"/>
  </p:notesMasterIdLst>
  <p:sldIdLst>
    <p:sldId id="266" r:id="rId4"/>
    <p:sldId id="1087" r:id="rId5"/>
    <p:sldId id="1088" r:id="rId6"/>
    <p:sldId id="768" r:id="rId7"/>
    <p:sldId id="1089" r:id="rId8"/>
    <p:sldId id="941" r:id="rId9"/>
    <p:sldId id="1090" r:id="rId10"/>
    <p:sldId id="1091" r:id="rId11"/>
    <p:sldId id="1092" r:id="rId12"/>
    <p:sldId id="699" r:id="rId13"/>
    <p:sldId id="1093" r:id="rId14"/>
    <p:sldId id="1094" r:id="rId15"/>
    <p:sldId id="681" r:id="rId16"/>
  </p:sldIdLst>
  <p:sldSz cx="12192000" cy="6858000"/>
  <p:notesSz cx="6858000" cy="9144000"/>
  <p:embeddedFontLst>
    <p:embeddedFont>
      <p:font typeface="Cambria" panose="02040503050406030204" pitchFamily="18"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ABC"/>
    <a:srgbClr val="FBB3F8"/>
    <a:srgbClr val="FDDFFC"/>
    <a:srgbClr val="FDF3ED"/>
    <a:srgbClr val="17A810"/>
    <a:srgbClr val="E3E7ED"/>
    <a:srgbClr val="DBB2CB"/>
    <a:srgbClr val="3A1953"/>
    <a:srgbClr val="9F7906"/>
    <a:srgbClr val="30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7" autoAdjust="0"/>
    <p:restoredTop sz="92418" autoAdjust="0"/>
  </p:normalViewPr>
  <p:slideViewPr>
    <p:cSldViewPr snapToGrid="0">
      <p:cViewPr varScale="1">
        <p:scale>
          <a:sx n="72" d="100"/>
          <a:sy n="72" d="100"/>
        </p:scale>
        <p:origin x="87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0D8B50-956B-4B2D-8BCF-8AA324BF3094}" type="slidenum">
              <a:rPr lang="en-US" smtClean="0"/>
              <a:t>8</a:t>
            </a:fld>
            <a:endParaRPr lang="en-US"/>
          </a:p>
        </p:txBody>
      </p:sp>
    </p:spTree>
    <p:extLst>
      <p:ext uri="{BB962C8B-B14F-4D97-AF65-F5344CB8AC3E}">
        <p14:creationId xmlns:p14="http://schemas.microsoft.com/office/powerpoint/2010/main" val="257839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228402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5929290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53112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58683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012861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13762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29027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45900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119186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360684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374795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1287509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06970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426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112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6452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177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398883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97602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021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9305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53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9589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5139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9518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1045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1774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96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319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210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6000" r="-47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150387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78267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839166-09D5-1C9D-5051-E14463E26414}"/>
              </a:ext>
            </a:extLst>
          </p:cNvPr>
          <p:cNvGrpSpPr/>
          <p:nvPr/>
        </p:nvGrpSpPr>
        <p:grpSpPr>
          <a:xfrm>
            <a:off x="-1352409" y="-2565810"/>
            <a:ext cx="5701198" cy="3982120"/>
            <a:chOff x="-3782475" y="-1860243"/>
            <a:chExt cx="4286503" cy="2986590"/>
          </a:xfrm>
        </p:grpSpPr>
        <p:sp>
          <p:nvSpPr>
            <p:cNvPr id="5" name="Oval 4">
              <a:extLst>
                <a:ext uri="{FF2B5EF4-FFF2-40B4-BE49-F238E27FC236}">
                  <a16:creationId xmlns:a16="http://schemas.microsoft.com/office/drawing/2014/main" id="{EF788524-C655-67A0-4652-0EB258742AAC}"/>
                </a:ext>
              </a:extLst>
            </p:cNvPr>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11C4C3-593D-9EB9-981D-9F0B517BB01C}"/>
                </a:ext>
              </a:extLst>
            </p:cNvPr>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FD15D4-2015-F150-AB05-2FCF053EBD43}"/>
                </a:ext>
              </a:extLst>
            </p:cNvPr>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211147" y="1531562"/>
            <a:ext cx="6459167" cy="1517356"/>
          </a:xfrm>
        </p:spPr>
        <p:txBody>
          <a:bodyPr/>
          <a:lstStyle/>
          <a:p>
            <a:r>
              <a:rPr lang="en-US" sz="5400">
                <a:latin typeface="Cambria" panose="02040503050406030204" pitchFamily="18" charset="0"/>
                <a:ea typeface="Cambria" panose="02040503050406030204" pitchFamily="18" charset="0"/>
              </a:rPr>
              <a:t>SẴN SÀNG HỌC TẬP VÀ LAO ĐỘNG</a:t>
            </a:r>
            <a:endParaRPr lang="ru-RU" sz="5400"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58588" y="5389504"/>
            <a:ext cx="4367531" cy="949829"/>
          </a:xfrm>
        </p:spPr>
        <p:txBody>
          <a:bodyPr/>
          <a:lstStyle/>
          <a:p>
            <a:r>
              <a:rPr lang="en-US"/>
              <a:t>2024</a:t>
            </a:r>
            <a:endParaRPr lang="ru-RU" dirty="0"/>
          </a:p>
        </p:txBody>
      </p:sp>
      <p:pic>
        <p:nvPicPr>
          <p:cNvPr id="19" name="Picture Placeholder 18" descr="A group of people wearing different professions&#10;&#10;Description automatically generated">
            <a:extLst>
              <a:ext uri="{FF2B5EF4-FFF2-40B4-BE49-F238E27FC236}">
                <a16:creationId xmlns:a16="http://schemas.microsoft.com/office/drawing/2014/main" id="{9262DE4B-5D9C-2016-BAB0-80CBAFD47DE7}"/>
              </a:ext>
            </a:extLst>
          </p:cNvPr>
          <p:cNvPicPr>
            <a:picLocks noGrp="1" noChangeAspect="1"/>
          </p:cNvPicPr>
          <p:nvPr>
            <p:ph type="pic" sz="quarter" idx="21"/>
          </p:nvPr>
        </p:nvPicPr>
        <p:blipFill>
          <a:blip r:embed="rId2"/>
          <a:srcRect l="9050" r="9050"/>
          <a:stretch>
            <a:fillRect/>
          </a:stretch>
        </p:blipFill>
        <p:spPr>
          <a:xfrm>
            <a:off x="4606077" y="96918"/>
            <a:ext cx="7527817" cy="5904000"/>
          </a:xfrm>
          <a:blipFill dpi="0" rotWithShape="1">
            <a:blip r:embed="rId3"/>
            <a:srcRect/>
            <a:stretch>
              <a:fillRect l="-3000" r="-2000"/>
            </a:stretch>
          </a:blipFill>
        </p:spPr>
      </p:pic>
      <p:sp>
        <p:nvSpPr>
          <p:cNvPr id="20" name="Title 1">
            <a:extLst>
              <a:ext uri="{FF2B5EF4-FFF2-40B4-BE49-F238E27FC236}">
                <a16:creationId xmlns:a16="http://schemas.microsoft.com/office/drawing/2014/main" id="{A49FC975-3B8B-C36A-E0A1-5131B93AF3DD}"/>
              </a:ext>
            </a:extLst>
          </p:cNvPr>
          <p:cNvSpPr txBox="1">
            <a:spLocks/>
          </p:cNvSpPr>
          <p:nvPr/>
        </p:nvSpPr>
        <p:spPr>
          <a:xfrm>
            <a:off x="279241" y="96918"/>
            <a:ext cx="4643335" cy="1001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gradFill>
                  <a:gsLst>
                    <a:gs pos="0">
                      <a:schemeClr val="accent1"/>
                    </a:gs>
                    <a:gs pos="100000">
                      <a:schemeClr val="accent3"/>
                    </a:gs>
                  </a:gsLst>
                  <a:lin ang="0" scaled="1"/>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gradFill>
                  <a:gsLst>
                    <a:gs pos="0">
                      <a:srgbClr val="008EDC"/>
                    </a:gs>
                    <a:gs pos="100000">
                      <a:srgbClr val="D30F64"/>
                    </a:gs>
                  </a:gsLst>
                  <a:lin ang="0" scaled="1"/>
                </a:gradFill>
                <a:effectLst/>
                <a:uLnTx/>
                <a:uFillTx/>
                <a:latin typeface="Cambria" panose="02040503050406030204" pitchFamily="18" charset="0"/>
                <a:ea typeface="Cambria" panose="02040503050406030204" pitchFamily="18" charset="0"/>
                <a:cs typeface="+mj-cs"/>
              </a:rPr>
              <a:t>Chủ đề 8</a:t>
            </a:r>
            <a:endParaRPr kumimoji="0" lang="ru-RU" sz="6000" b="1" i="0" u="none" strike="noStrike" kern="1200" cap="none" spc="0" normalizeH="0" baseline="0" noProof="0" dirty="0">
              <a:ln>
                <a:noFill/>
              </a:ln>
              <a:gradFill>
                <a:gsLst>
                  <a:gs pos="0">
                    <a:srgbClr val="008EDC"/>
                  </a:gs>
                  <a:gs pos="100000">
                    <a:srgbClr val="D30F64"/>
                  </a:gs>
                </a:gsLst>
                <a:lin ang="0" scaled="1"/>
              </a:gradFill>
              <a:effectLst/>
              <a:uLnTx/>
              <a:uFillTx/>
              <a:latin typeface="Cambria" panose="02040503050406030204" pitchFamily="18" charset="0"/>
              <a:ea typeface="Cambria" panose="02040503050406030204" pitchFamily="18" charset="0"/>
              <a:cs typeface="+mj-cs"/>
            </a:endParaRPr>
          </a:p>
        </p:txBody>
      </p:sp>
      <p:grpSp>
        <p:nvGrpSpPr>
          <p:cNvPr id="8" name="Group 7">
            <a:extLst>
              <a:ext uri="{FF2B5EF4-FFF2-40B4-BE49-F238E27FC236}">
                <a16:creationId xmlns:a16="http://schemas.microsoft.com/office/drawing/2014/main" id="{8F80A5F2-CAD9-D7A8-66F5-0F3B760D04DA}"/>
              </a:ext>
            </a:extLst>
          </p:cNvPr>
          <p:cNvGrpSpPr/>
          <p:nvPr/>
        </p:nvGrpSpPr>
        <p:grpSpPr>
          <a:xfrm>
            <a:off x="1313154" y="5643989"/>
            <a:ext cx="4583289" cy="3054444"/>
            <a:chOff x="-3782475" y="-1860243"/>
            <a:chExt cx="4286503" cy="2986590"/>
          </a:xfrm>
        </p:grpSpPr>
        <p:sp>
          <p:nvSpPr>
            <p:cNvPr id="9" name="Oval 8">
              <a:extLst>
                <a:ext uri="{FF2B5EF4-FFF2-40B4-BE49-F238E27FC236}">
                  <a16:creationId xmlns:a16="http://schemas.microsoft.com/office/drawing/2014/main" id="{DF69DD99-0387-7C0A-6F11-3D30E8C3C332}"/>
                </a:ext>
              </a:extLst>
            </p:cNvPr>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17ECB1-09AE-BAAE-EBD4-2A0B7B695EBE}"/>
                </a:ext>
              </a:extLst>
            </p:cNvPr>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F23530-D6F5-3400-403E-6065932D9CBB}"/>
                </a:ext>
              </a:extLst>
            </p:cNvPr>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91714EB-276E-26B3-0585-015722F4E0CB}"/>
              </a:ext>
            </a:extLst>
          </p:cNvPr>
          <p:cNvGrpSpPr/>
          <p:nvPr/>
        </p:nvGrpSpPr>
        <p:grpSpPr>
          <a:xfrm>
            <a:off x="645887" y="995680"/>
            <a:ext cx="3966754" cy="4866640"/>
            <a:chOff x="13962" y="1566510"/>
            <a:chExt cx="4173045" cy="1834516"/>
          </a:xfrm>
        </p:grpSpPr>
        <p:sp>
          <p:nvSpPr>
            <p:cNvPr id="5" name="Rectangle 4">
              <a:extLst>
                <a:ext uri="{FF2B5EF4-FFF2-40B4-BE49-F238E27FC236}">
                  <a16:creationId xmlns:a16="http://schemas.microsoft.com/office/drawing/2014/main" id="{915096DC-D9DE-23FA-64FA-3D61779350FE}"/>
                </a:ext>
              </a:extLst>
            </p:cNvPr>
            <p:cNvSpPr/>
            <p:nvPr/>
          </p:nvSpPr>
          <p:spPr>
            <a:xfrm>
              <a:off x="13962" y="1566510"/>
              <a:ext cx="4173045" cy="1834516"/>
            </a:xfrm>
            <a:prstGeom prst="rect">
              <a:avLst/>
            </a:prstGeom>
            <a:solidFill>
              <a:schemeClr val="accent2">
                <a:lumMod val="60000"/>
                <a:lumOff val="40000"/>
              </a:schemeClr>
            </a:solidFill>
            <a:ln>
              <a:solidFill>
                <a:schemeClr val="accent2"/>
              </a:solidFill>
            </a:ln>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6" name="Group 5">
              <a:extLst>
                <a:ext uri="{FF2B5EF4-FFF2-40B4-BE49-F238E27FC236}">
                  <a16:creationId xmlns:a16="http://schemas.microsoft.com/office/drawing/2014/main" id="{35419424-8A09-1FDD-1887-05CECBA504EC}"/>
                </a:ext>
              </a:extLst>
            </p:cNvPr>
            <p:cNvGrpSpPr/>
            <p:nvPr/>
          </p:nvGrpSpPr>
          <p:grpSpPr>
            <a:xfrm>
              <a:off x="144661" y="1652317"/>
              <a:ext cx="3948989" cy="1673652"/>
              <a:chOff x="144661" y="1652317"/>
              <a:chExt cx="3948989" cy="1673652"/>
            </a:xfrm>
          </p:grpSpPr>
          <p:sp>
            <p:nvSpPr>
              <p:cNvPr id="7" name="Rectangle 6">
                <a:extLst>
                  <a:ext uri="{FF2B5EF4-FFF2-40B4-BE49-F238E27FC236}">
                    <a16:creationId xmlns:a16="http://schemas.microsoft.com/office/drawing/2014/main" id="{DD96FABC-391A-6B5A-C4D5-1408D30583D5}"/>
                  </a:ext>
                </a:extLst>
              </p:cNvPr>
              <p:cNvSpPr/>
              <p:nvPr/>
            </p:nvSpPr>
            <p:spPr>
              <a:xfrm>
                <a:off x="144661" y="1652317"/>
                <a:ext cx="3948989" cy="1673652"/>
              </a:xfrm>
              <a:prstGeom prst="rect">
                <a:avLst/>
              </a:prstGeom>
              <a:solidFill>
                <a:schemeClr val="bg1"/>
              </a:solidFill>
              <a:ln>
                <a:solidFill>
                  <a:schemeClr val="bg1"/>
                </a:solidFill>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Cambria" pitchFamily="18" charset="0"/>
                  <a:cs typeface="Times New Roman" pitchFamily="18" charset="0"/>
                </a:endParaRPr>
              </a:p>
            </p:txBody>
          </p:sp>
          <p:sp>
            <p:nvSpPr>
              <p:cNvPr id="8" name="Rectangle 7">
                <a:extLst>
                  <a:ext uri="{FF2B5EF4-FFF2-40B4-BE49-F238E27FC236}">
                    <a16:creationId xmlns:a16="http://schemas.microsoft.com/office/drawing/2014/main" id="{BD3226B7-2C5D-39FE-BEEF-EC9E9A7014A0}"/>
                  </a:ext>
                </a:extLst>
              </p:cNvPr>
              <p:cNvSpPr/>
              <p:nvPr/>
            </p:nvSpPr>
            <p:spPr>
              <a:xfrm>
                <a:off x="535353" y="1729730"/>
                <a:ext cx="2622290" cy="380897"/>
              </a:xfrm>
              <a:prstGeom prst="rect">
                <a:avLst/>
              </a:prstGeom>
            </p:spPr>
            <p:txBody>
              <a:bodyPr wrap="square">
                <a:spAutoFit/>
              </a:bodyPr>
              <a:lstStyle/>
              <a:p>
                <a:pPr algn="just">
                  <a:lnSpc>
                    <a:spcPct val="150000"/>
                  </a:lnSpc>
                </a:pPr>
                <a:endParaRPr lang="en-US" sz="2000" b="1">
                  <a:solidFill>
                    <a:srgbClr val="002060"/>
                  </a:solidFill>
                  <a:latin typeface="Cambria" pitchFamily="18" charset="0"/>
                  <a:cs typeface="Times New Roman" pitchFamily="18" charset="0"/>
                </a:endParaRPr>
              </a:p>
            </p:txBody>
          </p:sp>
        </p:grpSp>
      </p:grpSp>
      <p:sp>
        <p:nvSpPr>
          <p:cNvPr id="9" name="Rectangle 8">
            <a:extLst>
              <a:ext uri="{FF2B5EF4-FFF2-40B4-BE49-F238E27FC236}">
                <a16:creationId xmlns:a16="http://schemas.microsoft.com/office/drawing/2014/main" id="{F6636C56-7375-4340-86B5-8FD9D60BB113}"/>
              </a:ext>
            </a:extLst>
          </p:cNvPr>
          <p:cNvSpPr/>
          <p:nvPr/>
        </p:nvSpPr>
        <p:spPr>
          <a:xfrm>
            <a:off x="838127" y="1363726"/>
            <a:ext cx="3567416" cy="4219232"/>
          </a:xfrm>
          <a:prstGeom prst="rect">
            <a:avLst/>
          </a:prstGeom>
        </p:spPr>
        <p:txBody>
          <a:bodyPr wrap="square">
            <a:spAutoFit/>
          </a:bodyPr>
          <a:lstStyle/>
          <a:p>
            <a:pPr algn="just">
              <a:lnSpc>
                <a:spcPct val="150000"/>
              </a:lnSpc>
            </a:pPr>
            <a:r>
              <a:rPr lang="vi-VN" sz="2600" b="1" i="1">
                <a:solidFill>
                  <a:srgbClr val="002060"/>
                </a:solidFill>
                <a:latin typeface="Cambria" pitchFamily="18" charset="0"/>
                <a:cs typeface="Times New Roman" pitchFamily="18" charset="0"/>
              </a:rPr>
              <a:t>Mỗi HS sẽ hoàn thành một bản phác hoạ chân dung bản thân với sự sẵn sàng học tập theo định hướng nghề nghiệp của bản thân</a:t>
            </a:r>
            <a:r>
              <a:rPr lang="en-US" sz="2600" b="1" i="1">
                <a:solidFill>
                  <a:srgbClr val="002060"/>
                </a:solidFill>
                <a:latin typeface="Cambria" pitchFamily="18" charset="0"/>
                <a:cs typeface="Times New Roman" pitchFamily="18" charset="0"/>
              </a:rPr>
              <a:t>:</a:t>
            </a:r>
          </a:p>
        </p:txBody>
      </p:sp>
      <p:pic>
        <p:nvPicPr>
          <p:cNvPr id="10" name="Picture 9">
            <a:extLst>
              <a:ext uri="{FF2B5EF4-FFF2-40B4-BE49-F238E27FC236}">
                <a16:creationId xmlns:a16="http://schemas.microsoft.com/office/drawing/2014/main" id="{43281270-7F20-3282-647B-AF36C14287BF}"/>
              </a:ext>
            </a:extLst>
          </p:cNvPr>
          <p:cNvPicPr>
            <a:picLocks noChangeAspect="1"/>
          </p:cNvPicPr>
          <p:nvPr/>
        </p:nvPicPr>
        <p:blipFill>
          <a:blip r:embed="rId2"/>
          <a:stretch>
            <a:fillRect/>
          </a:stretch>
        </p:blipFill>
        <p:spPr>
          <a:xfrm>
            <a:off x="4680643" y="698182"/>
            <a:ext cx="7399597" cy="5164138"/>
          </a:xfrm>
          <a:prstGeom prst="rect">
            <a:avLst/>
          </a:prstGeom>
        </p:spPr>
      </p:pic>
    </p:spTree>
    <p:extLst>
      <p:ext uri="{BB962C8B-B14F-4D97-AF65-F5344CB8AC3E}">
        <p14:creationId xmlns:p14="http://schemas.microsoft.com/office/powerpoint/2010/main" val="21797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sitting around a table&#10;&#10;Description automatically generated with low confidence">
            <a:extLst>
              <a:ext uri="{FF2B5EF4-FFF2-40B4-BE49-F238E27FC236}">
                <a16:creationId xmlns:a16="http://schemas.microsoft.com/office/drawing/2014/main" id="{963EC5A8-DC35-DA68-1E85-E1136118F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598" y="2996748"/>
            <a:ext cx="3692579" cy="2295160"/>
          </a:xfrm>
          <a:prstGeom prst="rect">
            <a:avLst/>
          </a:prstGeom>
        </p:spPr>
      </p:pic>
      <p:grpSp>
        <p:nvGrpSpPr>
          <p:cNvPr id="5" name="Group 4">
            <a:extLst>
              <a:ext uri="{FF2B5EF4-FFF2-40B4-BE49-F238E27FC236}">
                <a16:creationId xmlns:a16="http://schemas.microsoft.com/office/drawing/2014/main" id="{7CD986C6-FEAD-E63C-A213-372D169B0DE2}"/>
              </a:ext>
            </a:extLst>
          </p:cNvPr>
          <p:cNvGrpSpPr/>
          <p:nvPr/>
        </p:nvGrpSpPr>
        <p:grpSpPr>
          <a:xfrm>
            <a:off x="1073675" y="-138474"/>
            <a:ext cx="6437751" cy="2987855"/>
            <a:chOff x="834460" y="2603516"/>
            <a:chExt cx="6437751" cy="3741545"/>
          </a:xfrm>
        </p:grpSpPr>
        <p:grpSp>
          <p:nvGrpSpPr>
            <p:cNvPr id="6" name="Group 5">
              <a:extLst>
                <a:ext uri="{FF2B5EF4-FFF2-40B4-BE49-F238E27FC236}">
                  <a16:creationId xmlns:a16="http://schemas.microsoft.com/office/drawing/2014/main" id="{E92BAB27-56A4-5114-F9E1-A186B7767BB7}"/>
                </a:ext>
              </a:extLst>
            </p:cNvPr>
            <p:cNvGrpSpPr/>
            <p:nvPr/>
          </p:nvGrpSpPr>
          <p:grpSpPr>
            <a:xfrm>
              <a:off x="1201204" y="3091357"/>
              <a:ext cx="6071007" cy="3253704"/>
              <a:chOff x="1201204" y="3091357"/>
              <a:chExt cx="6071007" cy="3253704"/>
            </a:xfrm>
          </p:grpSpPr>
          <p:sp>
            <p:nvSpPr>
              <p:cNvPr id="8" name="Freeform 3">
                <a:extLst>
                  <a:ext uri="{FF2B5EF4-FFF2-40B4-BE49-F238E27FC236}">
                    <a16:creationId xmlns:a16="http://schemas.microsoft.com/office/drawing/2014/main" id="{DB9447FC-0D62-992F-549A-1158A3B620C5}"/>
                  </a:ext>
                </a:extLst>
              </p:cNvPr>
              <p:cNvSpPr/>
              <p:nvPr/>
            </p:nvSpPr>
            <p:spPr>
              <a:xfrm>
                <a:off x="1201204" y="3091357"/>
                <a:ext cx="6071007" cy="3253704"/>
              </a:xfrm>
              <a:prstGeom prst="wedgeRectCallout">
                <a:avLst>
                  <a:gd name="adj1" fmla="val 62793"/>
                  <a:gd name="adj2" fmla="val 41325"/>
                </a:avLst>
              </a:prstGeom>
              <a:solidFill>
                <a:srgbClr val="FFF6D9"/>
              </a:solidFill>
              <a:ln>
                <a:solidFill>
                  <a:srgbClr val="FFC000"/>
                </a:solidFill>
              </a:ln>
            </p:spPr>
            <p:txBody>
              <a:bodyPr/>
              <a:lstStyle/>
              <a:p>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D3CAEA4-BEFA-0EAF-33F9-3396A51E4FAC}"/>
                  </a:ext>
                </a:extLst>
              </p:cNvPr>
              <p:cNvSpPr txBox="1"/>
              <p:nvPr/>
            </p:nvSpPr>
            <p:spPr>
              <a:xfrm>
                <a:off x="1388519" y="3509162"/>
                <a:ext cx="5696375" cy="2277313"/>
              </a:xfrm>
              <a:prstGeom prst="rect">
                <a:avLst/>
              </a:prstGeom>
              <a:noFill/>
            </p:spPr>
            <p:txBody>
              <a:bodyPr wrap="square">
                <a:spAutoFit/>
              </a:bodyPr>
              <a:lstStyle/>
              <a:p>
                <a:pPr algn="ctr">
                  <a:lnSpc>
                    <a:spcPct val="150000"/>
                  </a:lnSpc>
                </a:pPr>
                <a:r>
                  <a:rPr lang="en-US" sz="2600" b="1">
                    <a:solidFill>
                      <a:srgbClr val="002060"/>
                    </a:solidFill>
                    <a:latin typeface="Cambria" pitchFamily="18" charset="0"/>
                    <a:ea typeface="Calibri" panose="020F0502020204030204" pitchFamily="34" charset="0"/>
                    <a:cs typeface="Arial" panose="020B0604020202020204" pitchFamily="34" charset="0"/>
                  </a:rPr>
                  <a:t>L</a:t>
                </a:r>
                <a:r>
                  <a:rPr lang="vi-VN" sz="2600" b="1">
                    <a:solidFill>
                      <a:srgbClr val="002060"/>
                    </a:solidFill>
                    <a:latin typeface="Cambria" pitchFamily="18" charset="0"/>
                    <a:ea typeface="Calibri" panose="020F0502020204030204" pitchFamily="34" charset="0"/>
                    <a:cs typeface="Arial" panose="020B0604020202020204" pitchFamily="34" charset="0"/>
                  </a:rPr>
                  <a:t>ên kế hoạch về chương trình buổi toạ đàm: Chủ đề, nội dung, phản công nhiệm vụ, cách thức tổ chức...</a:t>
                </a:r>
                <a:endParaRPr lang="vi-VN" sz="2400">
                  <a:solidFill>
                    <a:srgbClr val="002060"/>
                  </a:solidFill>
                  <a:latin typeface="Cambria" pitchFamily="18" charset="0"/>
                  <a:ea typeface="Calibri" panose="020F050202020403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616EDBE-D5A1-9584-4396-4BECB8FF2F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850" r="65971" b="41170"/>
            <a:stretch/>
          </p:blipFill>
          <p:spPr>
            <a:xfrm rot="20608254">
              <a:off x="834460" y="2603516"/>
              <a:ext cx="747234" cy="956460"/>
            </a:xfrm>
            <a:prstGeom prst="rect">
              <a:avLst/>
            </a:prstGeom>
          </p:spPr>
        </p:pic>
      </p:grpSp>
      <p:grpSp>
        <p:nvGrpSpPr>
          <p:cNvPr id="11" name="组合 36">
            <a:extLst>
              <a:ext uri="{FF2B5EF4-FFF2-40B4-BE49-F238E27FC236}">
                <a16:creationId xmlns:a16="http://schemas.microsoft.com/office/drawing/2014/main" id="{E5B11B08-8D5E-D94D-E9CF-BD5ADE85DD0B}"/>
              </a:ext>
            </a:extLst>
          </p:cNvPr>
          <p:cNvGrpSpPr>
            <a:grpSpLocks/>
          </p:cNvGrpSpPr>
          <p:nvPr/>
        </p:nvGrpSpPr>
        <p:grpSpPr bwMode="auto">
          <a:xfrm rot="5400000">
            <a:off x="8971927" y="324730"/>
            <a:ext cx="1746322" cy="3302979"/>
            <a:chOff x="1295400" y="2735298"/>
            <a:chExt cx="1753450" cy="1851566"/>
          </a:xfrm>
        </p:grpSpPr>
        <p:grpSp>
          <p:nvGrpSpPr>
            <p:cNvPr id="12" name="Group 6">
              <a:extLst>
                <a:ext uri="{FF2B5EF4-FFF2-40B4-BE49-F238E27FC236}">
                  <a16:creationId xmlns:a16="http://schemas.microsoft.com/office/drawing/2014/main" id="{4B8ABAC2-8BF2-C63A-67F1-E94D5CDB8CDB}"/>
                </a:ext>
              </a:extLst>
            </p:cNvPr>
            <p:cNvGrpSpPr>
              <a:grpSpLocks/>
            </p:cNvGrpSpPr>
            <p:nvPr/>
          </p:nvGrpSpPr>
          <p:grpSpPr bwMode="auto">
            <a:xfrm>
              <a:off x="1295400" y="2786058"/>
              <a:ext cx="1753450" cy="1751017"/>
              <a:chOff x="1823" y="2371"/>
              <a:chExt cx="1801" cy="1801"/>
            </a:xfrm>
          </p:grpSpPr>
          <p:sp>
            <p:nvSpPr>
              <p:cNvPr id="14" name="Oval 7">
                <a:extLst>
                  <a:ext uri="{FF2B5EF4-FFF2-40B4-BE49-F238E27FC236}">
                    <a16:creationId xmlns:a16="http://schemas.microsoft.com/office/drawing/2014/main" id="{8198ABB3-25A6-A7E2-EB9D-D1A389C38BB0}"/>
                  </a:ext>
                </a:extLst>
              </p:cNvPr>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sp>
            <p:nvSpPr>
              <p:cNvPr id="15" name="Oval 8">
                <a:extLst>
                  <a:ext uri="{FF2B5EF4-FFF2-40B4-BE49-F238E27FC236}">
                    <a16:creationId xmlns:a16="http://schemas.microsoft.com/office/drawing/2014/main" id="{4F024838-43FF-05BB-2774-67144B6D6525}"/>
                  </a:ext>
                </a:extLst>
              </p:cNvPr>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grpSp>
        <p:sp>
          <p:nvSpPr>
            <p:cNvPr id="13" name="Text Box 9">
              <a:extLst>
                <a:ext uri="{FF2B5EF4-FFF2-40B4-BE49-F238E27FC236}">
                  <a16:creationId xmlns:a16="http://schemas.microsoft.com/office/drawing/2014/main" id="{3842B804-1722-F8BF-E519-2BA927079FFA}"/>
                </a:ext>
              </a:extLst>
            </p:cNvPr>
            <p:cNvSpPr txBox="1">
              <a:spLocks noChangeArrowheads="1"/>
            </p:cNvSpPr>
            <p:nvPr/>
          </p:nvSpPr>
          <p:spPr bwMode="auto">
            <a:xfrm rot="16200000">
              <a:off x="1245855" y="3087397"/>
              <a:ext cx="1851566" cy="1147368"/>
            </a:xfrm>
            <a:prstGeom prst="rect">
              <a:avLst/>
            </a:prstGeom>
            <a:noFill/>
            <a:ln w="9525">
              <a:noFill/>
              <a:miter lim="800000"/>
              <a:headEnd/>
              <a:tailEnd/>
            </a:ln>
          </p:spPr>
          <p:txBody>
            <a:bodyPr anchor="ctr"/>
            <a:lstStyle/>
            <a:p>
              <a:pPr algn="ctr"/>
              <a:r>
                <a:rPr lang="en-US" altLang="zh-CN" sz="3500" b="1">
                  <a:solidFill>
                    <a:srgbClr val="FF0000"/>
                  </a:solidFill>
                  <a:latin typeface="Cambria" pitchFamily="18" charset="0"/>
                  <a:ea typeface="微软雅黑" pitchFamily="34" charset="-122"/>
                  <a:cs typeface="Times New Roman" pitchFamily="18" charset="0"/>
                </a:rPr>
                <a:t>Thảo luận </a:t>
              </a:r>
            </a:p>
            <a:p>
              <a:pPr algn="ctr"/>
              <a:r>
                <a:rPr lang="en-US" altLang="zh-CN" sz="3500" b="1">
                  <a:solidFill>
                    <a:srgbClr val="FF0000"/>
                  </a:solidFill>
                  <a:latin typeface="Cambria" pitchFamily="18" charset="0"/>
                  <a:ea typeface="微软雅黑" pitchFamily="34" charset="-122"/>
                  <a:cs typeface="Times New Roman" pitchFamily="18" charset="0"/>
                </a:rPr>
                <a:t>nhóm</a:t>
              </a:r>
              <a:endParaRPr lang="zh-CN" altLang="en-US" sz="3500" b="1" dirty="0">
                <a:solidFill>
                  <a:srgbClr val="FF0000"/>
                </a:solidFill>
                <a:latin typeface="Cambria" pitchFamily="18" charset="0"/>
                <a:ea typeface="微软雅黑" pitchFamily="34" charset="-122"/>
                <a:cs typeface="Times New Roman" pitchFamily="18" charset="0"/>
              </a:endParaRPr>
            </a:p>
          </p:txBody>
        </p:sp>
      </p:grpSp>
      <p:sp>
        <p:nvSpPr>
          <p:cNvPr id="16" name="TextBox 15">
            <a:extLst>
              <a:ext uri="{FF2B5EF4-FFF2-40B4-BE49-F238E27FC236}">
                <a16:creationId xmlns:a16="http://schemas.microsoft.com/office/drawing/2014/main" id="{6FD2A537-2E56-798C-631A-2A5F76BE89A7}"/>
              </a:ext>
            </a:extLst>
          </p:cNvPr>
          <p:cNvSpPr txBox="1"/>
          <p:nvPr/>
        </p:nvSpPr>
        <p:spPr>
          <a:xfrm>
            <a:off x="835438" y="2996748"/>
            <a:ext cx="7280965" cy="3100208"/>
          </a:xfrm>
          <a:prstGeom prst="rect">
            <a:avLst/>
          </a:prstGeom>
          <a:noFill/>
        </p:spPr>
        <p:txBody>
          <a:bodyPr wrap="square" rtlCol="0">
            <a:spAutoFit/>
          </a:bodyPr>
          <a:lstStyle/>
          <a:p>
            <a:pPr marL="457200" lvl="0" indent="-457200" algn="just">
              <a:lnSpc>
                <a:spcPct val="118000"/>
              </a:lnSpc>
              <a:buFont typeface="Wingdings" pitchFamily="2" charset="2"/>
              <a:buChar char="ü"/>
            </a:pPr>
            <a:r>
              <a:rPr lang="vi-VN" sz="2800" b="1">
                <a:solidFill>
                  <a:schemeClr val="tx1">
                    <a:lumMod val="95000"/>
                    <a:lumOff val="5000"/>
                  </a:schemeClr>
                </a:solidFill>
                <a:latin typeface="+mj-lt"/>
              </a:rPr>
              <a:t>Tâm thế sẵn sàng học tập theo định hướng nghề nghiệp và hoà nhập với lực lượng lao động xã hội.</a:t>
            </a:r>
          </a:p>
          <a:p>
            <a:pPr marL="457200" lvl="0" indent="-457200" algn="just">
              <a:lnSpc>
                <a:spcPct val="118000"/>
              </a:lnSpc>
              <a:buFont typeface="Wingdings" pitchFamily="2" charset="2"/>
              <a:buChar char="ü"/>
            </a:pPr>
            <a:r>
              <a:rPr lang="vi-VN" sz="2800" b="1">
                <a:solidFill>
                  <a:schemeClr val="tx1">
                    <a:lumMod val="95000"/>
                    <a:lumOff val="5000"/>
                  </a:schemeClr>
                </a:solidFill>
                <a:latin typeface="+mj-lt"/>
              </a:rPr>
              <a:t>Những việc cần làm để có thể có tâm thế sẵn sàng; những khó khăn, thuận lợi và hướng khắc phục, giải quyết.</a:t>
            </a:r>
          </a:p>
        </p:txBody>
      </p:sp>
    </p:spTree>
    <p:extLst>
      <p:ext uri="{BB962C8B-B14F-4D97-AF65-F5344CB8AC3E}">
        <p14:creationId xmlns:p14="http://schemas.microsoft.com/office/powerpoint/2010/main" val="4806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grpSp>
        <p:nvGrpSpPr>
          <p:cNvPr id="3" name="组合 10">
            <a:extLst>
              <a:ext uri="{FF2B5EF4-FFF2-40B4-BE49-F238E27FC236}">
                <a16:creationId xmlns:a16="http://schemas.microsoft.com/office/drawing/2014/main" id="{7A432DEE-C966-8C17-E802-A57B1213B127}"/>
              </a:ext>
            </a:extLst>
          </p:cNvPr>
          <p:cNvGrpSpPr/>
          <p:nvPr/>
        </p:nvGrpSpPr>
        <p:grpSpPr>
          <a:xfrm>
            <a:off x="4526420" y="1767980"/>
            <a:ext cx="3322039" cy="3322039"/>
            <a:chOff x="4234955" y="1767979"/>
            <a:chExt cx="3322039" cy="3322039"/>
          </a:xfrm>
        </p:grpSpPr>
        <p:sp>
          <p:nvSpPr>
            <p:cNvPr id="4" name="椭圆 3">
              <a:extLst>
                <a:ext uri="{FF2B5EF4-FFF2-40B4-BE49-F238E27FC236}">
                  <a16:creationId xmlns:a16="http://schemas.microsoft.com/office/drawing/2014/main" id="{EFB687D4-B4B4-F9F6-2595-5F28E4EE0D47}"/>
                </a:ext>
              </a:extLst>
            </p:cNvPr>
            <p:cNvSpPr/>
            <p:nvPr/>
          </p:nvSpPr>
          <p:spPr>
            <a:xfrm>
              <a:off x="4234955" y="1767979"/>
              <a:ext cx="3322039" cy="3322039"/>
            </a:xfrm>
            <a:prstGeom prst="ellipse">
              <a:avLst/>
            </a:prstGeom>
            <a:solidFill>
              <a:srgbClr val="8BCCC4"/>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a:endParaRPr>
            </a:p>
          </p:txBody>
        </p:sp>
        <p:sp>
          <p:nvSpPr>
            <p:cNvPr id="5" name="文本框 5">
              <a:extLst>
                <a:ext uri="{FF2B5EF4-FFF2-40B4-BE49-F238E27FC236}">
                  <a16:creationId xmlns:a16="http://schemas.microsoft.com/office/drawing/2014/main" id="{A7756160-9270-AA38-054E-5069781D58EA}"/>
                </a:ext>
              </a:extLst>
            </p:cNvPr>
            <p:cNvSpPr txBox="1"/>
            <p:nvPr/>
          </p:nvSpPr>
          <p:spPr>
            <a:xfrm>
              <a:off x="4515427" y="2451722"/>
              <a:ext cx="2761093" cy="70805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rPr>
                <a:t>NHIỆM VỤ</a:t>
              </a:r>
              <a:endParaRPr kumimoji="0" lang="en-US" altLang="zh-C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endParaRPr>
            </a:p>
          </p:txBody>
        </p:sp>
        <p:sp>
          <p:nvSpPr>
            <p:cNvPr id="7" name="矩形 9">
              <a:extLst>
                <a:ext uri="{FF2B5EF4-FFF2-40B4-BE49-F238E27FC236}">
                  <a16:creationId xmlns:a16="http://schemas.microsoft.com/office/drawing/2014/main" id="{8DAE2E23-F948-FDBF-6094-3612CDF57112}"/>
                </a:ext>
              </a:extLst>
            </p:cNvPr>
            <p:cNvSpPr/>
            <p:nvPr/>
          </p:nvSpPr>
          <p:spPr>
            <a:xfrm>
              <a:off x="4984569" y="2912491"/>
              <a:ext cx="1276311" cy="1862048"/>
            </a:xfrm>
            <a:prstGeom prst="rect">
              <a:avLst/>
            </a:prstGeom>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500">
                  <a:solidFill>
                    <a:srgbClr val="1F0ABC"/>
                  </a:solidFill>
                  <a:latin typeface="Cambria" panose="02040503050406030204" pitchFamily="18" charset="0"/>
                  <a:ea typeface="字魂105号-简雅黑" panose="00000500000000000000" pitchFamily="2" charset="-122"/>
                  <a:cs typeface="Arial"/>
                </a:rPr>
                <a:t>10</a:t>
              </a:r>
              <a:endParaRPr kumimoji="0" lang="zh-CN" altLang="en-US"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endParaRPr>
            </a:p>
          </p:txBody>
        </p:sp>
      </p:grpSp>
      <p:sp>
        <p:nvSpPr>
          <p:cNvPr id="8" name="TextBox 7">
            <a:extLst>
              <a:ext uri="{FF2B5EF4-FFF2-40B4-BE49-F238E27FC236}">
                <a16:creationId xmlns:a16="http://schemas.microsoft.com/office/drawing/2014/main" id="{DB5BB21B-E1F3-C057-4ACB-A460E222A495}"/>
              </a:ext>
            </a:extLst>
          </p:cNvPr>
          <p:cNvSpPr txBox="1"/>
          <p:nvPr/>
        </p:nvSpPr>
        <p:spPr>
          <a:xfrm>
            <a:off x="7940042" y="1776831"/>
            <a:ext cx="3610924" cy="2800767"/>
          </a:xfrm>
          <a:prstGeom prst="rect">
            <a:avLst/>
          </a:prstGeom>
          <a:noFill/>
        </p:spPr>
        <p:txBody>
          <a:bodyPr wrap="square" rtlCol="0">
            <a:spAutoFit/>
          </a:bodyPr>
          <a:lstStyle/>
          <a:p>
            <a:pPr algn="ctr"/>
            <a:r>
              <a:rPr lang="en-US" sz="4400" b="1">
                <a:solidFill>
                  <a:srgbClr val="1F0ABC"/>
                </a:solidFill>
                <a:latin typeface="Times New Roman" pitchFamily="18" charset="0"/>
                <a:cs typeface="Times New Roman" pitchFamily="18" charset="0"/>
                <a:sym typeface="Nixie One"/>
              </a:rPr>
              <a:t>TỔNG KẾT</a:t>
            </a:r>
          </a:p>
          <a:p>
            <a:pPr algn="ctr"/>
            <a:r>
              <a:rPr lang="en-US" sz="4400" b="1">
                <a:solidFill>
                  <a:srgbClr val="1F0ABC"/>
                </a:solidFill>
                <a:latin typeface="Times New Roman" pitchFamily="18" charset="0"/>
                <a:ea typeface="Nixie One"/>
                <a:cs typeface="Times New Roman" pitchFamily="18" charset="0"/>
                <a:sym typeface="Nixie One"/>
              </a:rPr>
              <a:t>TỰ </a:t>
            </a:r>
          </a:p>
          <a:p>
            <a:pPr algn="ctr"/>
            <a:r>
              <a:rPr lang="en-US" sz="4400" b="1">
                <a:solidFill>
                  <a:srgbClr val="1F0ABC"/>
                </a:solidFill>
                <a:latin typeface="Times New Roman" pitchFamily="18" charset="0"/>
                <a:ea typeface="Nixie One"/>
                <a:cs typeface="Times New Roman" pitchFamily="18" charset="0"/>
                <a:sym typeface="Nixie One"/>
              </a:rPr>
              <a:t>ĐÁNH </a:t>
            </a:r>
          </a:p>
          <a:p>
            <a:pPr algn="ctr"/>
            <a:r>
              <a:rPr lang="en-US" sz="4400" b="1">
                <a:solidFill>
                  <a:srgbClr val="1F0ABC"/>
                </a:solidFill>
                <a:latin typeface="Times New Roman" pitchFamily="18" charset="0"/>
                <a:ea typeface="Nixie One"/>
                <a:cs typeface="Times New Roman" pitchFamily="18" charset="0"/>
                <a:sym typeface="Nixie One"/>
              </a:rPr>
              <a:t>GIÁ</a:t>
            </a:r>
            <a:endParaRPr lang="vi-VN" sz="4400" b="1" dirty="0">
              <a:solidFill>
                <a:srgbClr val="1F0ABC"/>
              </a:solidFill>
              <a:latin typeface="Times New Roman" pitchFamily="18" charset="0"/>
              <a:ea typeface="Nixie One"/>
              <a:cs typeface="Times New Roman" pitchFamily="18" charset="0"/>
              <a:sym typeface="Nixie One"/>
            </a:endParaRPr>
          </a:p>
        </p:txBody>
      </p:sp>
      <p:pic>
        <p:nvPicPr>
          <p:cNvPr id="9" name="Picture 60" descr="96">
            <a:extLst>
              <a:ext uri="{FF2B5EF4-FFF2-40B4-BE49-F238E27FC236}">
                <a16:creationId xmlns:a16="http://schemas.microsoft.com/office/drawing/2014/main" id="{7FD46E2F-3F9A-0957-B3F9-53270874F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2827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96">
            <a:extLst>
              <a:ext uri="{FF2B5EF4-FFF2-40B4-BE49-F238E27FC236}">
                <a16:creationId xmlns:a16="http://schemas.microsoft.com/office/drawing/2014/main" id="{FF3DC153-B16E-83D2-1777-5EE587E057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607" y="465652"/>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96">
            <a:extLst>
              <a:ext uri="{FF2B5EF4-FFF2-40B4-BE49-F238E27FC236}">
                <a16:creationId xmlns:a16="http://schemas.microsoft.com/office/drawing/2014/main" id="{43B99221-A8CB-544E-F617-87956D3D3C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149013"/>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96">
            <a:extLst>
              <a:ext uri="{FF2B5EF4-FFF2-40B4-BE49-F238E27FC236}">
                <a16:creationId xmlns:a16="http://schemas.microsoft.com/office/drawing/2014/main" id="{ECEE040D-C1BC-34CB-BFF2-C9B518BC0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7283" y="1765738"/>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96">
            <a:extLst>
              <a:ext uri="{FF2B5EF4-FFF2-40B4-BE49-F238E27FC236}">
                <a16:creationId xmlns:a16="http://schemas.microsoft.com/office/drawing/2014/main" id="{4C48FE8A-2634-C780-7579-FDC0E86FD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167066"/>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96">
            <a:extLst>
              <a:ext uri="{FF2B5EF4-FFF2-40B4-BE49-F238E27FC236}">
                <a16:creationId xmlns:a16="http://schemas.microsoft.com/office/drawing/2014/main" id="{156BB37E-A4F3-7451-8399-231B9C46E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6865" y="5075575"/>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5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9" name="Rounded Rectangle 8"/>
          <p:cNvSpPr/>
          <p:nvPr/>
        </p:nvSpPr>
        <p:spPr>
          <a:xfrm>
            <a:off x="2920621" y="259307"/>
            <a:ext cx="6605516" cy="68412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ĐÁNH GIÁ THỰC HIỆN CHỦ </a:t>
            </a:r>
            <a:r>
              <a:rPr kumimoji="0" lang="en-US" sz="3200" b="1" i="0" u="none" strike="noStrike" kern="1200" cap="none" spc="0" normalizeH="0" baseline="0" noProof="0">
                <a:ln>
                  <a:noFill/>
                </a:ln>
                <a:solidFill>
                  <a:prstClr val="white"/>
                </a:solidFill>
                <a:effectLst/>
                <a:uLnTx/>
                <a:uFillTx/>
                <a:latin typeface="Cambria" pitchFamily="18" charset="0"/>
                <a:ea typeface="+mn-ea"/>
                <a:cs typeface="Arial" pitchFamily="34" charset="0"/>
              </a:rPr>
              <a:t>ĐỀ 8</a:t>
            </a:r>
            <a:endParaRPr kumimoji="0" lang="en-US" sz="3200" b="1" i="0" u="none" strike="noStrike" kern="1200" cap="none" spc="0" normalizeH="0" baseline="0" noProof="0" dirty="0">
              <a:ln>
                <a:noFill/>
              </a:ln>
              <a:solidFill>
                <a:prstClr val="white"/>
              </a:solidFill>
              <a:effectLst/>
              <a:uLnTx/>
              <a:uFillTx/>
              <a:latin typeface="Cambria" pitchFamily="18" charset="0"/>
              <a:ea typeface="+mn-ea"/>
              <a:cs typeface="Arial" pitchFamily="34" charset="0"/>
            </a:endParaRPr>
          </a:p>
        </p:txBody>
      </p:sp>
      <p:sp>
        <p:nvSpPr>
          <p:cNvPr id="10" name="TextBox 9"/>
          <p:cNvSpPr txBox="1"/>
          <p:nvPr/>
        </p:nvSpPr>
        <p:spPr>
          <a:xfrm>
            <a:off x="567430" y="1126309"/>
            <a:ext cx="11311897" cy="5355312"/>
          </a:xfrm>
          <a:prstGeom prst="rect">
            <a:avLst/>
          </a:prstGeom>
          <a:solidFill>
            <a:schemeClr val="bg1"/>
          </a:solidFill>
        </p:spPr>
        <p:txBody>
          <a:bodyPr wrap="square" rtlCol="0">
            <a:spAutoFit/>
          </a:bodyPr>
          <a:lstStyle/>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Chia sẻ được những băn khoăn của em về môi trường học tập hoặc làm việc tương lai.</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Xác định được những yếu tố tâm lí cần chuẩn bị để thích ứng với môi trường học tập hoặc làm việc tương lai.</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Xác định được những vấn đề cần tham khảo ý kiến của gia đình, thầy cô, chuyền gia trong việc chọn hướng học tập hoặc môi trường làm việc phù hợp với bản thân.</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Thực hành xin tham vấn được ý kiến của gia đình, thầy cô, chuyên gia trong các tình huống cụ thể.</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Tham vấn được ý kiến của gia đình, thầy cô, chuyên gia về các vấn đề của bản thân để có thể lựa chọn hướng học tập hoặc làm việc phù hợp.</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Xây dựng và thực hiện được kế hoạch trải nghiệm nghề, nhóm nghề trước khi ra quyết định lựa chọn.</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Đánh giá được mức độ đáp ứng của bản thân đối với các yêu cầu của nghề, nhóm nghề.</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Quyết định lựa chọn được nghề, nhóm nghề.</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Thực hiện trải nghiệm được tại cơ sở giáo dục đại học, cơ sở giáo dục nghề nghiệp.</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Quyết định lựa chọn được cơ sở giáo dục đại học, cơ sở giáo dục nghề nghiệp.</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Rèn luyện được một số phẩm chất, năng lực phù hợp với nghề định lựa chọn.</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Rèn luyện được một số phẩm chất, năng lực cần có để có thể chuyển đổi nghề khi cần thiết và chia sẻ kết quả.</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Thể hiện được tâm thế sẵn sàng bước vào thế giới nghề nghiệp.</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Chia sẻ được mức độ sẵn sàng bước vào thế giới nghề nghiệp của bản thân.</a:t>
            </a:r>
          </a:p>
          <a:p>
            <a:pPr marL="371475" lvl="0" indent="-371475" algn="just">
              <a:buFont typeface="+mj-lt"/>
              <a:buAutoNum type="arabicPeriod"/>
            </a:pPr>
            <a:r>
              <a:rPr lang="vi-VN" b="1">
                <a:solidFill>
                  <a:prstClr val="black">
                    <a:lumMod val="95000"/>
                    <a:lumOff val="5000"/>
                  </a:prstClr>
                </a:solidFill>
                <a:latin typeface="Cambria" pitchFamily="18" charset="0"/>
                <a:cs typeface="Arial" pitchFamily="34" charset="0"/>
              </a:rPr>
              <a:t>Thực hiện được toạ đàm về sự sẵn sàng học tập và làm việc theo định hướng nghề nghiệp.</a:t>
            </a:r>
          </a:p>
        </p:txBody>
      </p:sp>
    </p:spTree>
    <p:extLst>
      <p:ext uri="{BB962C8B-B14F-4D97-AF65-F5344CB8AC3E}">
        <p14:creationId xmlns:p14="http://schemas.microsoft.com/office/powerpoint/2010/main" val="14311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grpSp>
        <p:nvGrpSpPr>
          <p:cNvPr id="3" name="组合 10">
            <a:extLst>
              <a:ext uri="{FF2B5EF4-FFF2-40B4-BE49-F238E27FC236}">
                <a16:creationId xmlns:a16="http://schemas.microsoft.com/office/drawing/2014/main" id="{7A432DEE-C966-8C17-E802-A57B1213B127}"/>
              </a:ext>
            </a:extLst>
          </p:cNvPr>
          <p:cNvGrpSpPr/>
          <p:nvPr/>
        </p:nvGrpSpPr>
        <p:grpSpPr>
          <a:xfrm>
            <a:off x="4526420" y="1767980"/>
            <a:ext cx="3322039" cy="3322039"/>
            <a:chOff x="4234955" y="1767979"/>
            <a:chExt cx="3322039" cy="3322039"/>
          </a:xfrm>
        </p:grpSpPr>
        <p:sp>
          <p:nvSpPr>
            <p:cNvPr id="4" name="椭圆 3">
              <a:extLst>
                <a:ext uri="{FF2B5EF4-FFF2-40B4-BE49-F238E27FC236}">
                  <a16:creationId xmlns:a16="http://schemas.microsoft.com/office/drawing/2014/main" id="{EFB687D4-B4B4-F9F6-2595-5F28E4EE0D47}"/>
                </a:ext>
              </a:extLst>
            </p:cNvPr>
            <p:cNvSpPr/>
            <p:nvPr/>
          </p:nvSpPr>
          <p:spPr>
            <a:xfrm>
              <a:off x="4234955" y="1767979"/>
              <a:ext cx="3322039" cy="3322039"/>
            </a:xfrm>
            <a:prstGeom prst="ellipse">
              <a:avLst/>
            </a:prstGeom>
            <a:solidFill>
              <a:srgbClr val="8BCCC4"/>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a:endParaRPr>
            </a:p>
          </p:txBody>
        </p:sp>
        <p:sp>
          <p:nvSpPr>
            <p:cNvPr id="5" name="文本框 5">
              <a:extLst>
                <a:ext uri="{FF2B5EF4-FFF2-40B4-BE49-F238E27FC236}">
                  <a16:creationId xmlns:a16="http://schemas.microsoft.com/office/drawing/2014/main" id="{A7756160-9270-AA38-054E-5069781D58EA}"/>
                </a:ext>
              </a:extLst>
            </p:cNvPr>
            <p:cNvSpPr txBox="1"/>
            <p:nvPr/>
          </p:nvSpPr>
          <p:spPr>
            <a:xfrm>
              <a:off x="4515427" y="2451722"/>
              <a:ext cx="2761093" cy="70805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rPr>
                <a:t>NHIỆM VỤ</a:t>
              </a:r>
              <a:endParaRPr kumimoji="0" lang="en-US" altLang="zh-C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endParaRPr>
            </a:p>
          </p:txBody>
        </p:sp>
        <p:sp>
          <p:nvSpPr>
            <p:cNvPr id="7" name="矩形 9">
              <a:extLst>
                <a:ext uri="{FF2B5EF4-FFF2-40B4-BE49-F238E27FC236}">
                  <a16:creationId xmlns:a16="http://schemas.microsoft.com/office/drawing/2014/main" id="{8DAE2E23-F948-FDBF-6094-3612CDF57112}"/>
                </a:ext>
              </a:extLst>
            </p:cNvPr>
            <p:cNvSpPr/>
            <p:nvPr/>
          </p:nvSpPr>
          <p:spPr>
            <a:xfrm>
              <a:off x="5383122" y="2916545"/>
              <a:ext cx="1276311" cy="1862048"/>
            </a:xfrm>
            <a:prstGeom prst="rect">
              <a:avLst/>
            </a:prstGeom>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rPr>
                <a:t>8</a:t>
              </a:r>
              <a:endParaRPr kumimoji="0" lang="zh-CN" altLang="en-US"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endParaRPr>
            </a:p>
          </p:txBody>
        </p:sp>
      </p:grpSp>
      <p:sp>
        <p:nvSpPr>
          <p:cNvPr id="8" name="TextBox 7">
            <a:extLst>
              <a:ext uri="{FF2B5EF4-FFF2-40B4-BE49-F238E27FC236}">
                <a16:creationId xmlns:a16="http://schemas.microsoft.com/office/drawing/2014/main" id="{DB5BB21B-E1F3-C057-4ACB-A460E222A495}"/>
              </a:ext>
            </a:extLst>
          </p:cNvPr>
          <p:cNvSpPr txBox="1"/>
          <p:nvPr/>
        </p:nvSpPr>
        <p:spPr>
          <a:xfrm>
            <a:off x="7940042" y="426336"/>
            <a:ext cx="3924769" cy="6186309"/>
          </a:xfrm>
          <a:prstGeom prst="rect">
            <a:avLst/>
          </a:prstGeom>
          <a:noFill/>
        </p:spPr>
        <p:txBody>
          <a:bodyPr wrap="square" rtlCol="0">
            <a:spAutoFit/>
          </a:bodyPr>
          <a:lstStyle/>
          <a:p>
            <a:pPr algn="ctr"/>
            <a:r>
              <a:rPr lang="vi-VN" sz="4400" b="1">
                <a:solidFill>
                  <a:srgbClr val="1F0ABC"/>
                </a:solidFill>
                <a:latin typeface="Times New Roman" pitchFamily="18" charset="0"/>
                <a:cs typeface="Times New Roman" pitchFamily="18" charset="0"/>
                <a:sym typeface="Nixie One"/>
              </a:rPr>
              <a:t>Thể hiện tâm thế sẵn sàng bước vào thế giới nghề nghiệp, tham gia và hoà nhập với lực lượng lao động xã hội</a:t>
            </a:r>
            <a:endParaRPr lang="vi-VN" sz="4400" b="1" dirty="0">
              <a:solidFill>
                <a:srgbClr val="1F0ABC"/>
              </a:solidFill>
              <a:latin typeface="Times New Roman" pitchFamily="18" charset="0"/>
              <a:ea typeface="Nixie One"/>
              <a:cs typeface="Times New Roman" pitchFamily="18" charset="0"/>
              <a:sym typeface="Nixie One"/>
            </a:endParaRPr>
          </a:p>
        </p:txBody>
      </p:sp>
      <p:pic>
        <p:nvPicPr>
          <p:cNvPr id="9" name="Picture 60" descr="96">
            <a:extLst>
              <a:ext uri="{FF2B5EF4-FFF2-40B4-BE49-F238E27FC236}">
                <a16:creationId xmlns:a16="http://schemas.microsoft.com/office/drawing/2014/main" id="{7FD46E2F-3F9A-0957-B3F9-53270874F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2827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96">
            <a:extLst>
              <a:ext uri="{FF2B5EF4-FFF2-40B4-BE49-F238E27FC236}">
                <a16:creationId xmlns:a16="http://schemas.microsoft.com/office/drawing/2014/main" id="{FF3DC153-B16E-83D2-1777-5EE587E057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607" y="465652"/>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96">
            <a:extLst>
              <a:ext uri="{FF2B5EF4-FFF2-40B4-BE49-F238E27FC236}">
                <a16:creationId xmlns:a16="http://schemas.microsoft.com/office/drawing/2014/main" id="{43B99221-A8CB-544E-F617-87956D3D3C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149013"/>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96">
            <a:extLst>
              <a:ext uri="{FF2B5EF4-FFF2-40B4-BE49-F238E27FC236}">
                <a16:creationId xmlns:a16="http://schemas.microsoft.com/office/drawing/2014/main" id="{ECEE040D-C1BC-34CB-BFF2-C9B518BC0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7283" y="1765738"/>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96">
            <a:extLst>
              <a:ext uri="{FF2B5EF4-FFF2-40B4-BE49-F238E27FC236}">
                <a16:creationId xmlns:a16="http://schemas.microsoft.com/office/drawing/2014/main" id="{4C48FE8A-2634-C780-7579-FDC0E86FD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167066"/>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96">
            <a:extLst>
              <a:ext uri="{FF2B5EF4-FFF2-40B4-BE49-F238E27FC236}">
                <a16:creationId xmlns:a16="http://schemas.microsoft.com/office/drawing/2014/main" id="{156BB37E-A4F3-7451-8399-231B9C46E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6865" y="5075575"/>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2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72720" y="79936"/>
            <a:ext cx="11907520" cy="733096"/>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HĐ1: </a:t>
            </a:r>
            <a:r>
              <a:rPr lang="vi-VN" sz="2400" b="1">
                <a:solidFill>
                  <a:srgbClr val="0000CC"/>
                </a:solidFill>
                <a:latin typeface="Cambria" pitchFamily="18" charset="0"/>
                <a:cs typeface="Times New Roman" pitchFamily="18" charset="0"/>
              </a:rPr>
              <a:t>Xác định biểu hiện tâm thế sẵn sàng bước vào thế giới nghề nghiệp.</a:t>
            </a:r>
            <a:endParaRPr lang="en-US" sz="2400" b="1" dirty="0">
              <a:solidFill>
                <a:srgbClr val="0000CC"/>
              </a:solidFill>
              <a:latin typeface="Cambria" pitchFamily="18" charset="0"/>
              <a:cs typeface="Times New Roman" pitchFamily="18" charset="0"/>
            </a:endParaRPr>
          </a:p>
        </p:txBody>
      </p:sp>
      <p:pic>
        <p:nvPicPr>
          <p:cNvPr id="3" name="Picture 2">
            <a:extLst>
              <a:ext uri="{FF2B5EF4-FFF2-40B4-BE49-F238E27FC236}">
                <a16:creationId xmlns:a16="http://schemas.microsoft.com/office/drawing/2014/main" id="{9DB8F396-526D-BC4C-058A-397D98480E17}"/>
              </a:ext>
            </a:extLst>
          </p:cNvPr>
          <p:cNvPicPr>
            <a:picLocks noChangeAspect="1"/>
          </p:cNvPicPr>
          <p:nvPr/>
        </p:nvPicPr>
        <p:blipFill rotWithShape="1">
          <a:blip r:embed="rId2">
            <a:extLst>
              <a:ext uri="{28A0092B-C50C-407E-A947-70E740481C1C}">
                <a14:useLocalDpi xmlns:a14="http://schemas.microsoft.com/office/drawing/2010/main" val="0"/>
              </a:ext>
            </a:extLst>
          </a:blip>
          <a:srcRect r="11668"/>
          <a:stretch/>
        </p:blipFill>
        <p:spPr>
          <a:xfrm>
            <a:off x="504540" y="2997176"/>
            <a:ext cx="3449153" cy="2314696"/>
          </a:xfrm>
          <a:prstGeom prst="rect">
            <a:avLst/>
          </a:prstGeom>
        </p:spPr>
      </p:pic>
      <p:sp>
        <p:nvSpPr>
          <p:cNvPr id="4" name="Rounded Rectangle 2">
            <a:extLst>
              <a:ext uri="{FF2B5EF4-FFF2-40B4-BE49-F238E27FC236}">
                <a16:creationId xmlns:a16="http://schemas.microsoft.com/office/drawing/2014/main" id="{C9000EE5-D68C-2490-E58E-F0D98A88DE5A}"/>
              </a:ext>
            </a:extLst>
          </p:cNvPr>
          <p:cNvSpPr/>
          <p:nvPr/>
        </p:nvSpPr>
        <p:spPr>
          <a:xfrm>
            <a:off x="698896" y="1484674"/>
            <a:ext cx="3254797" cy="1194261"/>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grpSp>
        <p:nvGrpSpPr>
          <p:cNvPr id="5" name="Group 4">
            <a:extLst>
              <a:ext uri="{FF2B5EF4-FFF2-40B4-BE49-F238E27FC236}">
                <a16:creationId xmlns:a16="http://schemas.microsoft.com/office/drawing/2014/main" id="{0729288F-56E6-A48B-E723-C3833C1C6302}"/>
              </a:ext>
            </a:extLst>
          </p:cNvPr>
          <p:cNvGrpSpPr/>
          <p:nvPr/>
        </p:nvGrpSpPr>
        <p:grpSpPr>
          <a:xfrm>
            <a:off x="5055326" y="1311076"/>
            <a:ext cx="6487885" cy="2314697"/>
            <a:chOff x="13962" y="1436294"/>
            <a:chExt cx="4173045" cy="2064309"/>
          </a:xfrm>
        </p:grpSpPr>
        <p:sp>
          <p:nvSpPr>
            <p:cNvPr id="6" name="Rectangle 5">
              <a:extLst>
                <a:ext uri="{FF2B5EF4-FFF2-40B4-BE49-F238E27FC236}">
                  <a16:creationId xmlns:a16="http://schemas.microsoft.com/office/drawing/2014/main" id="{6131B917-B253-2972-483E-76BE4D66AFCB}"/>
                </a:ext>
              </a:extLst>
            </p:cNvPr>
            <p:cNvSpPr/>
            <p:nvPr/>
          </p:nvSpPr>
          <p:spPr>
            <a:xfrm>
              <a:off x="13962" y="1436294"/>
              <a:ext cx="4173045" cy="2064309"/>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7" name="Group 6">
              <a:extLst>
                <a:ext uri="{FF2B5EF4-FFF2-40B4-BE49-F238E27FC236}">
                  <a16:creationId xmlns:a16="http://schemas.microsoft.com/office/drawing/2014/main" id="{E4BF7121-C49D-BE0C-E3B6-0A58B7C90908}"/>
                </a:ext>
              </a:extLst>
            </p:cNvPr>
            <p:cNvGrpSpPr/>
            <p:nvPr/>
          </p:nvGrpSpPr>
          <p:grpSpPr>
            <a:xfrm>
              <a:off x="144661" y="1652317"/>
              <a:ext cx="3948989" cy="1673652"/>
              <a:chOff x="144661" y="1652317"/>
              <a:chExt cx="3948989" cy="1673652"/>
            </a:xfrm>
          </p:grpSpPr>
          <p:sp>
            <p:nvSpPr>
              <p:cNvPr id="8" name="Rectangle 7">
                <a:extLst>
                  <a:ext uri="{FF2B5EF4-FFF2-40B4-BE49-F238E27FC236}">
                    <a16:creationId xmlns:a16="http://schemas.microsoft.com/office/drawing/2014/main" id="{D7E63390-44AA-D711-B06F-10CD1945DF84}"/>
                  </a:ext>
                </a:extLst>
              </p:cNvPr>
              <p:cNvSpPr/>
              <p:nvPr/>
            </p:nvSpPr>
            <p:spPr>
              <a:xfrm>
                <a:off x="144661" y="1652317"/>
                <a:ext cx="3948989" cy="1673652"/>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Cambria" pitchFamily="18" charset="0"/>
                  <a:cs typeface="Times New Roman" pitchFamily="18" charset="0"/>
                </a:endParaRPr>
              </a:p>
            </p:txBody>
          </p:sp>
          <p:sp>
            <p:nvSpPr>
              <p:cNvPr id="9" name="Rectangle 8">
                <a:extLst>
                  <a:ext uri="{FF2B5EF4-FFF2-40B4-BE49-F238E27FC236}">
                    <a16:creationId xmlns:a16="http://schemas.microsoft.com/office/drawing/2014/main" id="{0107CC93-FB1B-EC6C-9629-7D31DF426B2F}"/>
                  </a:ext>
                </a:extLst>
              </p:cNvPr>
              <p:cNvSpPr/>
              <p:nvPr/>
            </p:nvSpPr>
            <p:spPr>
              <a:xfrm>
                <a:off x="535353" y="1729730"/>
                <a:ext cx="2622290" cy="380897"/>
              </a:xfrm>
              <a:prstGeom prst="rect">
                <a:avLst/>
              </a:prstGeom>
            </p:spPr>
            <p:txBody>
              <a:bodyPr wrap="square">
                <a:spAutoFit/>
              </a:bodyPr>
              <a:lstStyle/>
              <a:p>
                <a:pPr algn="just">
                  <a:lnSpc>
                    <a:spcPct val="150000"/>
                  </a:lnSpc>
                </a:pPr>
                <a:endParaRPr lang="en-US" sz="2000" b="1">
                  <a:solidFill>
                    <a:srgbClr val="002060"/>
                  </a:solidFill>
                  <a:latin typeface="Cambria" pitchFamily="18" charset="0"/>
                  <a:cs typeface="Times New Roman" pitchFamily="18" charset="0"/>
                </a:endParaRPr>
              </a:p>
            </p:txBody>
          </p:sp>
        </p:grpSp>
      </p:grpSp>
      <p:sp>
        <p:nvSpPr>
          <p:cNvPr id="12" name="Rectangle 11">
            <a:extLst>
              <a:ext uri="{FF2B5EF4-FFF2-40B4-BE49-F238E27FC236}">
                <a16:creationId xmlns:a16="http://schemas.microsoft.com/office/drawing/2014/main" id="{5B87EC1B-18A8-0B73-CDB2-9D60C37B693E}"/>
              </a:ext>
            </a:extLst>
          </p:cNvPr>
          <p:cNvSpPr/>
          <p:nvPr/>
        </p:nvSpPr>
        <p:spPr>
          <a:xfrm>
            <a:off x="5432697" y="1702409"/>
            <a:ext cx="5834742" cy="1384995"/>
          </a:xfrm>
          <a:prstGeom prst="rect">
            <a:avLst/>
          </a:prstGeom>
        </p:spPr>
        <p:txBody>
          <a:bodyPr wrap="square">
            <a:spAutoFit/>
          </a:bodyPr>
          <a:lstStyle/>
          <a:p>
            <a:pPr algn="ctr"/>
            <a:r>
              <a:rPr lang="vi-VN" sz="2800" b="1" i="1">
                <a:solidFill>
                  <a:srgbClr val="002060"/>
                </a:solidFill>
                <a:latin typeface="Cambria" pitchFamily="18" charset="0"/>
                <a:cs typeface="Times New Roman" pitchFamily="18" charset="0"/>
              </a:rPr>
              <a:t>Thảo luận xác định những biểu hiện tâm thế sẵn sàng bước vào thế giới nghề nghiệp. </a:t>
            </a:r>
            <a:endParaRPr lang="en-US" sz="2800" b="1" i="1">
              <a:solidFill>
                <a:srgbClr val="002060"/>
              </a:solidFill>
              <a:latin typeface="Cambria" pitchFamily="18" charset="0"/>
              <a:cs typeface="Times New Roman" pitchFamily="18" charset="0"/>
            </a:endParaRPr>
          </a:p>
        </p:txBody>
      </p:sp>
      <p:pic>
        <p:nvPicPr>
          <p:cNvPr id="1026" name="Picture 2" descr="Thương mại điện tử VN 2015: sẵn sàng lướt sóng - Tuổi Trẻ Online">
            <a:extLst>
              <a:ext uri="{FF2B5EF4-FFF2-40B4-BE49-F238E27FC236}">
                <a16:creationId xmlns:a16="http://schemas.microsoft.com/office/drawing/2014/main" id="{B285CAF5-F042-7EBA-8F5A-E9306BDC2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329" y="3738306"/>
            <a:ext cx="6334125" cy="283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3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50E517-4D29-C2E7-3A51-93F08E340383}"/>
              </a:ext>
            </a:extLst>
          </p:cNvPr>
          <p:cNvGrpSpPr/>
          <p:nvPr/>
        </p:nvGrpSpPr>
        <p:grpSpPr>
          <a:xfrm>
            <a:off x="589280" y="153053"/>
            <a:ext cx="11328400" cy="822308"/>
            <a:chOff x="349409" y="1511468"/>
            <a:chExt cx="3028734" cy="2991369"/>
          </a:xfrm>
        </p:grpSpPr>
        <p:sp>
          <p:nvSpPr>
            <p:cNvPr id="3" name="Rectangle 2">
              <a:extLst>
                <a:ext uri="{FF2B5EF4-FFF2-40B4-BE49-F238E27FC236}">
                  <a16:creationId xmlns:a16="http://schemas.microsoft.com/office/drawing/2014/main" id="{A4E71640-372C-037F-14AD-603FF662FA17}"/>
                </a:ext>
              </a:extLst>
            </p:cNvPr>
            <p:cNvSpPr/>
            <p:nvPr/>
          </p:nvSpPr>
          <p:spPr>
            <a:xfrm>
              <a:off x="349409" y="1511468"/>
              <a:ext cx="3028734" cy="2991369"/>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sz="2600"/>
            </a:p>
          </p:txBody>
        </p:sp>
        <p:grpSp>
          <p:nvGrpSpPr>
            <p:cNvPr id="4" name="Group 3">
              <a:extLst>
                <a:ext uri="{FF2B5EF4-FFF2-40B4-BE49-F238E27FC236}">
                  <a16:creationId xmlns:a16="http://schemas.microsoft.com/office/drawing/2014/main" id="{5DC0E150-BEA3-EFEA-AA4F-C5F6C6A071ED}"/>
                </a:ext>
              </a:extLst>
            </p:cNvPr>
            <p:cNvGrpSpPr/>
            <p:nvPr/>
          </p:nvGrpSpPr>
          <p:grpSpPr>
            <a:xfrm>
              <a:off x="420711" y="1652317"/>
              <a:ext cx="2876267" cy="2647625"/>
              <a:chOff x="420711" y="1652317"/>
              <a:chExt cx="2876267" cy="2647625"/>
            </a:xfrm>
          </p:grpSpPr>
          <p:sp>
            <p:nvSpPr>
              <p:cNvPr id="5" name="Rectangle 4">
                <a:extLst>
                  <a:ext uri="{FF2B5EF4-FFF2-40B4-BE49-F238E27FC236}">
                    <a16:creationId xmlns:a16="http://schemas.microsoft.com/office/drawing/2014/main" id="{6922C442-4C20-7B0D-CE60-8307A071B07D}"/>
                  </a:ext>
                </a:extLst>
              </p:cNvPr>
              <p:cNvSpPr/>
              <p:nvPr/>
            </p:nvSpPr>
            <p:spPr>
              <a:xfrm>
                <a:off x="420711" y="1652317"/>
                <a:ext cx="2876267"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404D58A6-4A4B-6FFB-B717-F9B6CA897854}"/>
                  </a:ext>
                </a:extLst>
              </p:cNvPr>
              <p:cNvSpPr/>
              <p:nvPr/>
            </p:nvSpPr>
            <p:spPr>
              <a:xfrm>
                <a:off x="535353" y="1729731"/>
                <a:ext cx="2622290" cy="1793418"/>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7" name="Rectangle 6">
            <a:extLst>
              <a:ext uri="{FF2B5EF4-FFF2-40B4-BE49-F238E27FC236}">
                <a16:creationId xmlns:a16="http://schemas.microsoft.com/office/drawing/2014/main" id="{5613EECA-6E86-CD8B-2268-30855FC310FB}"/>
              </a:ext>
            </a:extLst>
          </p:cNvPr>
          <p:cNvSpPr/>
          <p:nvPr/>
        </p:nvSpPr>
        <p:spPr>
          <a:xfrm>
            <a:off x="778266" y="237330"/>
            <a:ext cx="10842506" cy="553998"/>
          </a:xfrm>
          <a:prstGeom prst="rect">
            <a:avLst/>
          </a:prstGeom>
        </p:spPr>
        <p:txBody>
          <a:bodyPr wrap="square">
            <a:spAutoFit/>
          </a:bodyPr>
          <a:lstStyle/>
          <a:p>
            <a:pPr algn="ctr"/>
            <a:r>
              <a:rPr lang="vi-VN" sz="3000" b="1">
                <a:solidFill>
                  <a:srgbClr val="C00000"/>
                </a:solidFill>
                <a:latin typeface="Times New Roman" pitchFamily="18" charset="0"/>
                <a:cs typeface="Times New Roman" pitchFamily="18" charset="0"/>
              </a:rPr>
              <a:t>Những biểu hiện tâm thế sẵn sàng bước vào thế giới nghề nghiệp</a:t>
            </a:r>
            <a:endParaRPr lang="vi-VN" sz="3000" b="1" dirty="0">
              <a:solidFill>
                <a:srgbClr val="C0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9C89BBC5-62CB-CF17-392D-591236308B21}"/>
              </a:ext>
            </a:extLst>
          </p:cNvPr>
          <p:cNvSpPr txBox="1"/>
          <p:nvPr/>
        </p:nvSpPr>
        <p:spPr>
          <a:xfrm>
            <a:off x="701040" y="1059638"/>
            <a:ext cx="11490960" cy="5285421"/>
          </a:xfrm>
          <a:prstGeom prst="rect">
            <a:avLst/>
          </a:prstGeom>
          <a:noFill/>
        </p:spPr>
        <p:txBody>
          <a:bodyPr wrap="square" rtlCol="0">
            <a:spAutoFit/>
          </a:bodyPr>
          <a:lstStyle/>
          <a:p>
            <a:pPr marL="457200" lvl="0" indent="-457200" algn="just">
              <a:lnSpc>
                <a:spcPct val="118000"/>
              </a:lnSpc>
              <a:buFont typeface="Wingdings" pitchFamily="2" charset="2"/>
              <a:buChar char="ü"/>
            </a:pPr>
            <a:r>
              <a:rPr lang="vi-VN" sz="2400" b="1">
                <a:solidFill>
                  <a:srgbClr val="002060"/>
                </a:solidFill>
                <a:latin typeface="+mj-lt"/>
              </a:rPr>
              <a:t>Tự tin thể hiện ý kiến và quan điểm trong cuộc trò chuyện về nghề nghiệp.</a:t>
            </a:r>
          </a:p>
          <a:p>
            <a:pPr marL="457200" lvl="0" indent="-457200" algn="just">
              <a:lnSpc>
                <a:spcPct val="118000"/>
              </a:lnSpc>
              <a:buFont typeface="Wingdings" pitchFamily="2" charset="2"/>
              <a:buChar char="ü"/>
            </a:pPr>
            <a:r>
              <a:rPr lang="vi-VN" sz="2400" b="1">
                <a:solidFill>
                  <a:srgbClr val="002060"/>
                </a:solidFill>
                <a:latin typeface="+mj-lt"/>
              </a:rPr>
              <a:t>Tìm kiếm thông tin về các lĩnh vực nghề nghiệp khác nhau.</a:t>
            </a:r>
          </a:p>
          <a:p>
            <a:pPr marL="457200" lvl="0" indent="-457200" algn="just">
              <a:lnSpc>
                <a:spcPct val="118000"/>
              </a:lnSpc>
              <a:buFont typeface="Wingdings" pitchFamily="2" charset="2"/>
              <a:buChar char="ü"/>
            </a:pPr>
            <a:r>
              <a:rPr lang="vi-VN" sz="2400" b="1">
                <a:solidFill>
                  <a:srgbClr val="002060"/>
                </a:solidFill>
                <a:latin typeface="+mj-lt"/>
              </a:rPr>
              <a:t>Tích cực tham gia các khóa học, hội thảo liên quan đến nghề nghiệp mong muốn.</a:t>
            </a:r>
          </a:p>
          <a:p>
            <a:pPr marL="457200" lvl="0" indent="-457200" algn="just">
              <a:lnSpc>
                <a:spcPct val="118000"/>
              </a:lnSpc>
              <a:buFont typeface="Wingdings" pitchFamily="2" charset="2"/>
              <a:buChar char="ü"/>
            </a:pPr>
            <a:r>
              <a:rPr lang="vi-VN" sz="2400" b="1">
                <a:solidFill>
                  <a:srgbClr val="002060"/>
                </a:solidFill>
                <a:latin typeface="+mj-lt"/>
              </a:rPr>
              <a:t>Đặt ra mục tiêu cụ thể và có kế hoạch để đạt được nó.</a:t>
            </a:r>
          </a:p>
          <a:p>
            <a:pPr marL="457200" lvl="0" indent="-457200" algn="just">
              <a:lnSpc>
                <a:spcPct val="118000"/>
              </a:lnSpc>
              <a:buFont typeface="Wingdings" pitchFamily="2" charset="2"/>
              <a:buChar char="ü"/>
            </a:pPr>
            <a:r>
              <a:rPr lang="vi-VN" sz="2400" b="1">
                <a:solidFill>
                  <a:srgbClr val="002060"/>
                </a:solidFill>
                <a:latin typeface="+mj-lt"/>
              </a:rPr>
              <a:t>Nêu được các nghề thuộc nhóm nghề định lựa chọn.</a:t>
            </a:r>
          </a:p>
          <a:p>
            <a:pPr marL="457200" lvl="0" indent="-457200" algn="just">
              <a:lnSpc>
                <a:spcPct val="118000"/>
              </a:lnSpc>
              <a:buFont typeface="Wingdings" pitchFamily="2" charset="2"/>
              <a:buChar char="ü"/>
            </a:pPr>
            <a:r>
              <a:rPr lang="vi-VN" sz="2400" b="1">
                <a:solidFill>
                  <a:srgbClr val="002060"/>
                </a:solidFill>
                <a:latin typeface="+mj-lt"/>
              </a:rPr>
              <a:t>Phân tích được các hoạt động đặc trưng của nghề định lựa chọn.</a:t>
            </a:r>
          </a:p>
          <a:p>
            <a:pPr marL="457200" lvl="0" indent="-457200" algn="just">
              <a:lnSpc>
                <a:spcPct val="118000"/>
              </a:lnSpc>
              <a:buFont typeface="Wingdings" pitchFamily="2" charset="2"/>
              <a:buChar char="ü"/>
            </a:pPr>
            <a:r>
              <a:rPr lang="vi-VN" sz="2400" b="1">
                <a:solidFill>
                  <a:srgbClr val="002060"/>
                </a:solidFill>
                <a:latin typeface="+mj-lt"/>
              </a:rPr>
              <a:t>Chỉ ra được các yêu cầu về an toàn và sức khoẻ nghề nghiệp.</a:t>
            </a:r>
          </a:p>
          <a:p>
            <a:pPr marL="457200" lvl="0" indent="-457200" algn="just">
              <a:lnSpc>
                <a:spcPct val="118000"/>
              </a:lnSpc>
              <a:buFont typeface="Wingdings" pitchFamily="2" charset="2"/>
              <a:buChar char="ü"/>
            </a:pPr>
            <a:r>
              <a:rPr lang="vi-VN" sz="2400" b="1">
                <a:solidFill>
                  <a:srgbClr val="002060"/>
                </a:solidFill>
                <a:latin typeface="+mj-lt"/>
              </a:rPr>
              <a:t>Chủ động giao tiếp bằng ngôn ngữ, phi ngôn ngữ một cách phù hợp, đúng mực.</a:t>
            </a:r>
          </a:p>
          <a:p>
            <a:pPr marL="457200" lvl="0" indent="-457200" algn="just">
              <a:lnSpc>
                <a:spcPct val="118000"/>
              </a:lnSpc>
              <a:buFont typeface="Wingdings" pitchFamily="2" charset="2"/>
              <a:buChar char="ü"/>
            </a:pPr>
            <a:r>
              <a:rPr lang="vi-VN" sz="2400" b="1">
                <a:solidFill>
                  <a:srgbClr val="002060"/>
                </a:solidFill>
                <a:latin typeface="+mj-lt"/>
              </a:rPr>
              <a:t>Sử dụng đa dạng các hình thức giao tiếp khác nhau.</a:t>
            </a:r>
          </a:p>
          <a:p>
            <a:pPr marL="457200" lvl="0" indent="-457200" algn="just">
              <a:lnSpc>
                <a:spcPct val="118000"/>
              </a:lnSpc>
              <a:buFont typeface="Wingdings" pitchFamily="2" charset="2"/>
              <a:buChar char="ü"/>
            </a:pPr>
            <a:r>
              <a:rPr lang="vi-VN" sz="2400" b="1">
                <a:solidFill>
                  <a:srgbClr val="002060"/>
                </a:solidFill>
                <a:latin typeface="+mj-lt"/>
              </a:rPr>
              <a:t>Tôn trọng, lắng nghe, phối hợp trong giải quyết các nhiệm vụ.</a:t>
            </a:r>
          </a:p>
          <a:p>
            <a:pPr marL="457200" lvl="0" indent="-457200" algn="just">
              <a:lnSpc>
                <a:spcPct val="118000"/>
              </a:lnSpc>
              <a:buFont typeface="Wingdings" pitchFamily="2" charset="2"/>
              <a:buChar char="ü"/>
            </a:pPr>
            <a:r>
              <a:rPr lang="vi-VN" sz="2400" b="1">
                <a:solidFill>
                  <a:srgbClr val="002060"/>
                </a:solidFill>
                <a:latin typeface="+mj-lt"/>
              </a:rPr>
              <a:t>Tuân thủ theo các nguyên tắc, nội quy, quy định.</a:t>
            </a:r>
          </a:p>
          <a:p>
            <a:pPr marL="457200" lvl="0" indent="-457200" algn="just">
              <a:lnSpc>
                <a:spcPct val="118000"/>
              </a:lnSpc>
              <a:buFont typeface="Wingdings" pitchFamily="2" charset="2"/>
              <a:buChar char="ü"/>
            </a:pPr>
            <a:r>
              <a:rPr lang="vi-VN" sz="2400" b="1">
                <a:solidFill>
                  <a:srgbClr val="002060"/>
                </a:solidFill>
                <a:latin typeface="+mj-lt"/>
              </a:rPr>
              <a:t>Sẵn sàng hoàn thành các nhiệm vụ được giao.</a:t>
            </a:r>
          </a:p>
        </p:txBody>
      </p:sp>
    </p:spTree>
    <p:extLst>
      <p:ext uri="{BB962C8B-B14F-4D97-AF65-F5344CB8AC3E}">
        <p14:creationId xmlns:p14="http://schemas.microsoft.com/office/powerpoint/2010/main" val="12562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barn(inVertical)">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barn(inVertical)">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barn(inVertical)">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barn(inVertical)">
                                      <p:cBhvr>
                                        <p:cTn id="45" dur="500"/>
                                        <p:tgtEl>
                                          <p:spTgt spid="8">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Effect transition="in" filter="barn(inVertical)">
                                      <p:cBhvr>
                                        <p:cTn id="50" dur="500"/>
                                        <p:tgtEl>
                                          <p:spTgt spid="8">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Effect transition="in" filter="barn(inVertical)">
                                      <p:cBhvr>
                                        <p:cTn id="55" dur="500"/>
                                        <p:tgtEl>
                                          <p:spTgt spid="8">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8">
                                            <p:txEl>
                                              <p:pRg st="8" end="8"/>
                                            </p:txEl>
                                          </p:spTgt>
                                        </p:tgtEl>
                                        <p:attrNameLst>
                                          <p:attrName>style.visibility</p:attrName>
                                        </p:attrNameLst>
                                      </p:cBhvr>
                                      <p:to>
                                        <p:strVal val="visible"/>
                                      </p:to>
                                    </p:set>
                                    <p:animEffect transition="in" filter="barn(inVertical)">
                                      <p:cBhvr>
                                        <p:cTn id="60" dur="500"/>
                                        <p:tgtEl>
                                          <p:spTgt spid="8">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8">
                                            <p:txEl>
                                              <p:pRg st="9" end="9"/>
                                            </p:txEl>
                                          </p:spTgt>
                                        </p:tgtEl>
                                        <p:attrNameLst>
                                          <p:attrName>style.visibility</p:attrName>
                                        </p:attrNameLst>
                                      </p:cBhvr>
                                      <p:to>
                                        <p:strVal val="visible"/>
                                      </p:to>
                                    </p:set>
                                    <p:animEffect transition="in" filter="barn(inVertical)">
                                      <p:cBhvr>
                                        <p:cTn id="65" dur="500"/>
                                        <p:tgtEl>
                                          <p:spTgt spid="8">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8">
                                            <p:txEl>
                                              <p:pRg st="10" end="10"/>
                                            </p:txEl>
                                          </p:spTgt>
                                        </p:tgtEl>
                                        <p:attrNameLst>
                                          <p:attrName>style.visibility</p:attrName>
                                        </p:attrNameLst>
                                      </p:cBhvr>
                                      <p:to>
                                        <p:strVal val="visible"/>
                                      </p:to>
                                    </p:set>
                                    <p:animEffect transition="in" filter="barn(inVertical)">
                                      <p:cBhvr>
                                        <p:cTn id="70" dur="500"/>
                                        <p:tgtEl>
                                          <p:spTgt spid="8">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8">
                                            <p:txEl>
                                              <p:pRg st="11" end="11"/>
                                            </p:txEl>
                                          </p:spTgt>
                                        </p:tgtEl>
                                        <p:attrNameLst>
                                          <p:attrName>style.visibility</p:attrName>
                                        </p:attrNameLst>
                                      </p:cBhvr>
                                      <p:to>
                                        <p:strVal val="visible"/>
                                      </p:to>
                                    </p:set>
                                    <p:animEffect transition="in" filter="barn(inVertical)">
                                      <p:cBhvr>
                                        <p:cTn id="75"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087120" y="79935"/>
            <a:ext cx="10627360" cy="1400555"/>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000" b="1">
                <a:solidFill>
                  <a:srgbClr val="C00000"/>
                </a:solidFill>
                <a:latin typeface="Cambria" pitchFamily="18" charset="0"/>
                <a:cs typeface="Times New Roman" pitchFamily="18" charset="0"/>
              </a:rPr>
              <a:t>HĐ2: </a:t>
            </a:r>
            <a:r>
              <a:rPr lang="vi-VN" sz="3000" b="1">
                <a:solidFill>
                  <a:srgbClr val="0000CC"/>
                </a:solidFill>
                <a:latin typeface="Cambria" pitchFamily="18" charset="0"/>
                <a:cs typeface="Times New Roman" pitchFamily="18" charset="0"/>
              </a:rPr>
              <a:t>Đóng vai thể hiện tâm thế sẵn sàng bước vào thế giới nghề nghiệp trong các tình huống.</a:t>
            </a:r>
            <a:endParaRPr lang="en-US" sz="3000" b="1" dirty="0">
              <a:solidFill>
                <a:srgbClr val="0000CC"/>
              </a:solidFill>
              <a:latin typeface="Cambria" pitchFamily="18" charset="0"/>
              <a:cs typeface="Times New Roman" pitchFamily="18" charset="0"/>
            </a:endParaRPr>
          </a:p>
        </p:txBody>
      </p:sp>
      <p:sp>
        <p:nvSpPr>
          <p:cNvPr id="10" name="Rectangle 9">
            <a:extLst>
              <a:ext uri="{FF2B5EF4-FFF2-40B4-BE49-F238E27FC236}">
                <a16:creationId xmlns:a16="http://schemas.microsoft.com/office/drawing/2014/main" id="{A908B5C1-785F-FD8B-24D1-EB878E1DC5EA}"/>
              </a:ext>
            </a:extLst>
          </p:cNvPr>
          <p:cNvSpPr/>
          <p:nvPr/>
        </p:nvSpPr>
        <p:spPr>
          <a:xfrm>
            <a:off x="6447853" y="2261402"/>
            <a:ext cx="5158901" cy="90028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a:solidFill>
                  <a:srgbClr val="002060"/>
                </a:solidFill>
                <a:latin typeface="Cambria" pitchFamily="18" charset="0"/>
                <a:cs typeface="Times New Roman" pitchFamily="18" charset="0"/>
              </a:rPr>
              <a:t>Tình huống 1</a:t>
            </a:r>
            <a:endParaRPr lang="vi-VN" sz="3000" b="1">
              <a:solidFill>
                <a:srgbClr val="002060"/>
              </a:solidFill>
              <a:latin typeface="Cambria" pitchFamily="18" charset="0"/>
              <a:cs typeface="Times New Roman" pitchFamily="18" charset="0"/>
            </a:endParaRPr>
          </a:p>
        </p:txBody>
      </p:sp>
      <p:sp>
        <p:nvSpPr>
          <p:cNvPr id="11" name="Rectangle 10">
            <a:extLst>
              <a:ext uri="{FF2B5EF4-FFF2-40B4-BE49-F238E27FC236}">
                <a16:creationId xmlns:a16="http://schemas.microsoft.com/office/drawing/2014/main" id="{EEA3AD12-1816-3D46-97B4-BE9F7988F1B2}"/>
              </a:ext>
            </a:extLst>
          </p:cNvPr>
          <p:cNvSpPr/>
          <p:nvPr/>
        </p:nvSpPr>
        <p:spPr>
          <a:xfrm>
            <a:off x="6447853" y="3677026"/>
            <a:ext cx="5158901" cy="90028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a:solidFill>
                  <a:srgbClr val="002060"/>
                </a:solidFill>
                <a:latin typeface="Cambria" pitchFamily="18" charset="0"/>
                <a:cs typeface="Times New Roman" pitchFamily="18" charset="0"/>
              </a:rPr>
              <a:t>Tình huống 2</a:t>
            </a:r>
            <a:endParaRPr lang="vi-VN" sz="3000" b="1">
              <a:solidFill>
                <a:srgbClr val="002060"/>
              </a:solidFill>
              <a:latin typeface="Cambria" pitchFamily="18" charset="0"/>
              <a:cs typeface="Times New Roman" pitchFamily="18" charset="0"/>
            </a:endParaRPr>
          </a:p>
        </p:txBody>
      </p:sp>
      <p:sp>
        <p:nvSpPr>
          <p:cNvPr id="13" name="Rounded Rectangle 16">
            <a:extLst>
              <a:ext uri="{FF2B5EF4-FFF2-40B4-BE49-F238E27FC236}">
                <a16:creationId xmlns:a16="http://schemas.microsoft.com/office/drawing/2014/main" id="{C5CE223F-E0FE-ABAC-24E6-3B9C337AA6F8}"/>
              </a:ext>
            </a:extLst>
          </p:cNvPr>
          <p:cNvSpPr/>
          <p:nvPr/>
        </p:nvSpPr>
        <p:spPr>
          <a:xfrm>
            <a:off x="3902734" y="3760610"/>
            <a:ext cx="2751793"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Nhóm 3,4</a:t>
            </a:r>
          </a:p>
        </p:txBody>
      </p:sp>
      <p:sp>
        <p:nvSpPr>
          <p:cNvPr id="16" name="Rounded Rectangle 19">
            <a:extLst>
              <a:ext uri="{FF2B5EF4-FFF2-40B4-BE49-F238E27FC236}">
                <a16:creationId xmlns:a16="http://schemas.microsoft.com/office/drawing/2014/main" id="{9F9B9DEC-2765-7354-D2EF-A648CF5C9397}"/>
              </a:ext>
            </a:extLst>
          </p:cNvPr>
          <p:cNvSpPr/>
          <p:nvPr/>
        </p:nvSpPr>
        <p:spPr>
          <a:xfrm>
            <a:off x="3909993" y="2345130"/>
            <a:ext cx="2751793"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Nhóm 1,2</a:t>
            </a:r>
          </a:p>
        </p:txBody>
      </p:sp>
      <p:pic>
        <p:nvPicPr>
          <p:cNvPr id="21" name="Picture 20">
            <a:extLst>
              <a:ext uri="{FF2B5EF4-FFF2-40B4-BE49-F238E27FC236}">
                <a16:creationId xmlns:a16="http://schemas.microsoft.com/office/drawing/2014/main" id="{D57C8674-E4C6-2F31-E790-3473F1F09C36}"/>
              </a:ext>
            </a:extLst>
          </p:cNvPr>
          <p:cNvPicPr>
            <a:picLocks noChangeAspect="1"/>
          </p:cNvPicPr>
          <p:nvPr/>
        </p:nvPicPr>
        <p:blipFill rotWithShape="1">
          <a:blip r:embed="rId2">
            <a:extLst>
              <a:ext uri="{28A0092B-C50C-407E-A947-70E740481C1C}">
                <a14:useLocalDpi xmlns:a14="http://schemas.microsoft.com/office/drawing/2010/main" val="0"/>
              </a:ext>
            </a:extLst>
          </a:blip>
          <a:srcRect t="26257" b="-438"/>
          <a:stretch/>
        </p:blipFill>
        <p:spPr>
          <a:xfrm>
            <a:off x="497721" y="4292186"/>
            <a:ext cx="2610685" cy="1817719"/>
          </a:xfrm>
          <a:prstGeom prst="rect">
            <a:avLst/>
          </a:prstGeom>
        </p:spPr>
      </p:pic>
      <p:grpSp>
        <p:nvGrpSpPr>
          <p:cNvPr id="22" name="组合 36">
            <a:extLst>
              <a:ext uri="{FF2B5EF4-FFF2-40B4-BE49-F238E27FC236}">
                <a16:creationId xmlns:a16="http://schemas.microsoft.com/office/drawing/2014/main" id="{990EE14C-BACE-2CCA-C2C4-32AFF6B3AA1B}"/>
              </a:ext>
            </a:extLst>
          </p:cNvPr>
          <p:cNvGrpSpPr>
            <a:grpSpLocks/>
          </p:cNvGrpSpPr>
          <p:nvPr/>
        </p:nvGrpSpPr>
        <p:grpSpPr bwMode="auto">
          <a:xfrm rot="5400000">
            <a:off x="728893" y="1450466"/>
            <a:ext cx="2018870" cy="2947949"/>
            <a:chOff x="1288585" y="2542550"/>
            <a:chExt cx="1753450" cy="2237064"/>
          </a:xfrm>
        </p:grpSpPr>
        <p:grpSp>
          <p:nvGrpSpPr>
            <p:cNvPr id="23" name="Group 22">
              <a:extLst>
                <a:ext uri="{FF2B5EF4-FFF2-40B4-BE49-F238E27FC236}">
                  <a16:creationId xmlns:a16="http://schemas.microsoft.com/office/drawing/2014/main" id="{92069C56-E662-0CA3-93AA-A72C8A3BDC9B}"/>
                </a:ext>
              </a:extLst>
            </p:cNvPr>
            <p:cNvGrpSpPr>
              <a:grpSpLocks/>
            </p:cNvGrpSpPr>
            <p:nvPr/>
          </p:nvGrpSpPr>
          <p:grpSpPr bwMode="auto">
            <a:xfrm>
              <a:off x="1288585" y="2785086"/>
              <a:ext cx="1753450" cy="1751017"/>
              <a:chOff x="1816" y="2370"/>
              <a:chExt cx="1801" cy="1801"/>
            </a:xfrm>
          </p:grpSpPr>
          <p:sp>
            <p:nvSpPr>
              <p:cNvPr id="25" name="Oval 7">
                <a:extLst>
                  <a:ext uri="{FF2B5EF4-FFF2-40B4-BE49-F238E27FC236}">
                    <a16:creationId xmlns:a16="http://schemas.microsoft.com/office/drawing/2014/main" id="{345C808B-4B1F-C4CE-5C8A-FFD775E2242D}"/>
                  </a:ext>
                </a:extLst>
              </p:cNvPr>
              <p:cNvSpPr>
                <a:spLocks noChangeArrowheads="1"/>
              </p:cNvSpPr>
              <p:nvPr/>
            </p:nvSpPr>
            <p:spPr bwMode="auto">
              <a:xfrm>
                <a:off x="1816" y="2370"/>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sp>
            <p:nvSpPr>
              <p:cNvPr id="26" name="Oval 8">
                <a:extLst>
                  <a:ext uri="{FF2B5EF4-FFF2-40B4-BE49-F238E27FC236}">
                    <a16:creationId xmlns:a16="http://schemas.microsoft.com/office/drawing/2014/main" id="{62E61F63-9CDA-7F3C-1CDB-C0D14708B51A}"/>
                  </a:ext>
                </a:extLst>
              </p:cNvPr>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grpSp>
        <p:sp>
          <p:nvSpPr>
            <p:cNvPr id="24" name="Text Box 9">
              <a:extLst>
                <a:ext uri="{FF2B5EF4-FFF2-40B4-BE49-F238E27FC236}">
                  <a16:creationId xmlns:a16="http://schemas.microsoft.com/office/drawing/2014/main" id="{D90AEFE3-0075-5376-DF45-BBB14518583F}"/>
                </a:ext>
              </a:extLst>
            </p:cNvPr>
            <p:cNvSpPr txBox="1">
              <a:spLocks noChangeArrowheads="1"/>
            </p:cNvSpPr>
            <p:nvPr/>
          </p:nvSpPr>
          <p:spPr bwMode="auto">
            <a:xfrm rot="16200000">
              <a:off x="1117313" y="3087398"/>
              <a:ext cx="2237064" cy="1147368"/>
            </a:xfrm>
            <a:prstGeom prst="rect">
              <a:avLst/>
            </a:prstGeom>
            <a:noFill/>
            <a:ln w="9525">
              <a:noFill/>
              <a:miter lim="800000"/>
              <a:headEnd/>
              <a:tailEnd/>
            </a:ln>
          </p:spPr>
          <p:txBody>
            <a:bodyPr anchor="ctr"/>
            <a:lstStyle/>
            <a:p>
              <a:pPr algn="ctr"/>
              <a:r>
                <a:rPr lang="en-US" altLang="zh-CN" sz="3200" b="1">
                  <a:solidFill>
                    <a:srgbClr val="FF0000"/>
                  </a:solidFill>
                  <a:latin typeface="Cambria" pitchFamily="18" charset="0"/>
                  <a:ea typeface="微软雅黑" pitchFamily="34" charset="-122"/>
                  <a:cs typeface="Times New Roman" pitchFamily="18" charset="0"/>
                </a:rPr>
                <a:t>Họat động </a:t>
              </a:r>
            </a:p>
            <a:p>
              <a:pPr algn="ctr"/>
              <a:r>
                <a:rPr lang="en-US" altLang="zh-CN" sz="3200" b="1">
                  <a:solidFill>
                    <a:srgbClr val="FF0000"/>
                  </a:solidFill>
                  <a:latin typeface="Cambria" pitchFamily="18" charset="0"/>
                  <a:ea typeface="微软雅黑" pitchFamily="34" charset="-122"/>
                  <a:cs typeface="Times New Roman" pitchFamily="18" charset="0"/>
                </a:rPr>
                <a:t>nhóm</a:t>
              </a:r>
              <a:endParaRPr lang="zh-CN" altLang="en-US" sz="3200" b="1" dirty="0">
                <a:solidFill>
                  <a:srgbClr val="FF0000"/>
                </a:solidFill>
                <a:latin typeface="Cambria"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415859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9AF7AB-68AB-DACD-272B-E779E26AF02B}"/>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
            <a:extLst>
              <a:ext uri="{FF2B5EF4-FFF2-40B4-BE49-F238E27FC236}">
                <a16:creationId xmlns:a16="http://schemas.microsoft.com/office/drawing/2014/main" id="{DE2D760F-72F0-4E15-FDF5-C1858AE2043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21932">
            <a:off x="118310" y="75833"/>
            <a:ext cx="1247553" cy="943462"/>
          </a:xfrm>
          <a:prstGeom prst="rect">
            <a:avLst/>
          </a:prstGeom>
        </p:spPr>
      </p:pic>
      <p:sp>
        <p:nvSpPr>
          <p:cNvPr id="8" name="Freeform 4">
            <a:extLst>
              <a:ext uri="{FF2B5EF4-FFF2-40B4-BE49-F238E27FC236}">
                <a16:creationId xmlns:a16="http://schemas.microsoft.com/office/drawing/2014/main" id="{5461F18F-3C07-DD29-E5CE-7AF371B461A1}"/>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Rounded Rectangle 22">
            <a:extLst>
              <a:ext uri="{FF2B5EF4-FFF2-40B4-BE49-F238E27FC236}">
                <a16:creationId xmlns:a16="http://schemas.microsoft.com/office/drawing/2014/main" id="{B678EAD3-F5B7-4337-491E-AA743927B278}"/>
              </a:ext>
            </a:extLst>
          </p:cNvPr>
          <p:cNvSpPr/>
          <p:nvPr/>
        </p:nvSpPr>
        <p:spPr>
          <a:xfrm>
            <a:off x="570395" y="959668"/>
            <a:ext cx="11409401" cy="2060640"/>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D7C56F-6B5B-0B50-125B-E034B9681208}"/>
              </a:ext>
            </a:extLst>
          </p:cNvPr>
          <p:cNvSpPr/>
          <p:nvPr/>
        </p:nvSpPr>
        <p:spPr>
          <a:xfrm>
            <a:off x="772160" y="1088794"/>
            <a:ext cx="11074400" cy="1938992"/>
          </a:xfrm>
          <a:prstGeom prst="rect">
            <a:avLst/>
          </a:prstGeom>
        </p:spPr>
        <p:txBody>
          <a:bodyPr wrap="square">
            <a:spAutoFit/>
          </a:bodyPr>
          <a:lstStyle/>
          <a:p>
            <a:pPr algn="just"/>
            <a:r>
              <a:rPr lang="vi-VN" sz="2400">
                <a:solidFill>
                  <a:srgbClr val="002060"/>
                </a:solidFill>
                <a:latin typeface="Cambria" pitchFamily="18" charset="0"/>
                <a:cs typeface="Times New Roman" pitchFamily="18" charset="0"/>
              </a:rPr>
              <a:t>T có nhiều ý tưởng sáng tạo góp phần giúp nhóm hoàn thành xuất sắc nhiệm vụ được giao. Tuy nhiên, T không bao giờ đảm nhận việc thuyết trình về sản phẩm và kết quả hoạt động nhóm, vì đó không phải là thế mạnh của T. T thấy khá lo lắng vì nghề nghiệp định lựa chọn là giáo viên lại đòi hỏi phải có năng lực giao tiếp và thuyết trình.</a:t>
            </a:r>
            <a:endParaRPr lang="en-US" sz="2400" i="1">
              <a:solidFill>
                <a:srgbClr val="002060"/>
              </a:solidFill>
              <a:latin typeface="Cambria" pitchFamily="18" charset="0"/>
              <a:cs typeface="Times New Roman" pitchFamily="18" charset="0"/>
            </a:endParaRPr>
          </a:p>
        </p:txBody>
      </p:sp>
      <p:sp>
        <p:nvSpPr>
          <p:cNvPr id="11" name="Rectangle 10">
            <a:extLst>
              <a:ext uri="{FF2B5EF4-FFF2-40B4-BE49-F238E27FC236}">
                <a16:creationId xmlns:a16="http://schemas.microsoft.com/office/drawing/2014/main" id="{76E64068-DCF1-648D-38D0-633241591A59}"/>
              </a:ext>
            </a:extLst>
          </p:cNvPr>
          <p:cNvSpPr/>
          <p:nvPr/>
        </p:nvSpPr>
        <p:spPr>
          <a:xfrm>
            <a:off x="961312" y="286569"/>
            <a:ext cx="3411077" cy="7619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Cambria" pitchFamily="18" charset="0"/>
              <a:cs typeface="Times New Roman" pitchFamily="18" charset="0"/>
            </a:endParaRPr>
          </a:p>
        </p:txBody>
      </p:sp>
      <p:sp>
        <p:nvSpPr>
          <p:cNvPr id="12" name="Rectangle 11">
            <a:extLst>
              <a:ext uri="{FF2B5EF4-FFF2-40B4-BE49-F238E27FC236}">
                <a16:creationId xmlns:a16="http://schemas.microsoft.com/office/drawing/2014/main" id="{8AD772C3-2B0D-DA01-71F3-92C0CBB84951}"/>
              </a:ext>
            </a:extLst>
          </p:cNvPr>
          <p:cNvSpPr/>
          <p:nvPr/>
        </p:nvSpPr>
        <p:spPr>
          <a:xfrm>
            <a:off x="1548296" y="374893"/>
            <a:ext cx="2707980" cy="584775"/>
          </a:xfrm>
          <a:prstGeom prst="rect">
            <a:avLst/>
          </a:prstGeom>
        </p:spPr>
        <p:txBody>
          <a:bodyPr wrap="square">
            <a:spAutoFit/>
          </a:bodyPr>
          <a:lstStyle/>
          <a:p>
            <a:r>
              <a:rPr lang="en-US" sz="3100" b="1">
                <a:solidFill>
                  <a:srgbClr val="002060"/>
                </a:solidFill>
                <a:latin typeface="Cambria" pitchFamily="18" charset="0"/>
                <a:cs typeface="Times New Roman" pitchFamily="18" charset="0"/>
              </a:rPr>
              <a:t>Tình huống 1</a:t>
            </a:r>
            <a:endParaRPr lang="en-US" sz="3100" b="1" i="1">
              <a:solidFill>
                <a:srgbClr val="002060"/>
              </a:solidFill>
              <a:latin typeface="Cambria" pitchFamily="18" charset="0"/>
              <a:cs typeface="Times New Roman" pitchFamily="18" charset="0"/>
            </a:endParaRPr>
          </a:p>
        </p:txBody>
      </p:sp>
      <p:sp>
        <p:nvSpPr>
          <p:cNvPr id="13" name="Diamond 12">
            <a:extLst>
              <a:ext uri="{FF2B5EF4-FFF2-40B4-BE49-F238E27FC236}">
                <a16:creationId xmlns:a16="http://schemas.microsoft.com/office/drawing/2014/main" id="{5FE3C4D8-A3E3-8DB6-2155-B57FF166266E}"/>
              </a:ext>
            </a:extLst>
          </p:cNvPr>
          <p:cNvSpPr/>
          <p:nvPr/>
        </p:nvSpPr>
        <p:spPr>
          <a:xfrm>
            <a:off x="570395" y="304285"/>
            <a:ext cx="827321" cy="74428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Cambria" pitchFamily="18" charset="0"/>
              <a:cs typeface="Times New Roman" pitchFamily="18" charset="0"/>
            </a:endParaRPr>
          </a:p>
        </p:txBody>
      </p:sp>
      <p:sp>
        <p:nvSpPr>
          <p:cNvPr id="14" name="Rounded Rectangle 29">
            <a:extLst>
              <a:ext uri="{FF2B5EF4-FFF2-40B4-BE49-F238E27FC236}">
                <a16:creationId xmlns:a16="http://schemas.microsoft.com/office/drawing/2014/main" id="{13D36E40-A010-3435-69BB-B7EF5DB5C7B1}"/>
              </a:ext>
            </a:extLst>
          </p:cNvPr>
          <p:cNvSpPr/>
          <p:nvPr/>
        </p:nvSpPr>
        <p:spPr>
          <a:xfrm>
            <a:off x="355600" y="3690604"/>
            <a:ext cx="11624196" cy="3025606"/>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906C69-5261-15F4-6C11-21F682797682}"/>
              </a:ext>
            </a:extLst>
          </p:cNvPr>
          <p:cNvSpPr/>
          <p:nvPr/>
        </p:nvSpPr>
        <p:spPr>
          <a:xfrm>
            <a:off x="593080" y="3690604"/>
            <a:ext cx="11253480" cy="3046988"/>
          </a:xfrm>
          <a:prstGeom prst="rect">
            <a:avLst/>
          </a:prstGeom>
        </p:spPr>
        <p:txBody>
          <a:bodyPr wrap="square">
            <a:spAutoFit/>
          </a:bodyPr>
          <a:lstStyle/>
          <a:p>
            <a:pPr algn="just"/>
            <a:r>
              <a:rPr lang="vi-VN" sz="2400" i="1">
                <a:solidFill>
                  <a:srgbClr val="C00000"/>
                </a:solidFill>
                <a:latin typeface="Cambria" pitchFamily="18" charset="0"/>
                <a:cs typeface="Times New Roman" pitchFamily="18" charset="0"/>
              </a:rPr>
              <a:t>- T chủ động tìm hiểu và xác định được hoạt động đặc trưng của nghề giáo viên và những phẩm chất, năng lực cần có của người GV. </a:t>
            </a:r>
          </a:p>
          <a:p>
            <a:pPr algn="just"/>
            <a:r>
              <a:rPr lang="vi-VN" sz="2400" i="1">
                <a:solidFill>
                  <a:srgbClr val="C00000"/>
                </a:solidFill>
                <a:latin typeface="Cambria" pitchFamily="18" charset="0"/>
                <a:cs typeface="Times New Roman" pitchFamily="18" charset="0"/>
              </a:rPr>
              <a:t>- T xác định mình cần khắc phục kĩ năng thuyết trình, đăng kí tham gia các câu lạc bộ của trường để có thể khắc phục điểm hạn chế khi chia sẻ trước nhóm đông người. </a:t>
            </a:r>
          </a:p>
          <a:p>
            <a:pPr algn="just"/>
            <a:r>
              <a:rPr lang="vi-VN" sz="2400" i="1">
                <a:solidFill>
                  <a:srgbClr val="C00000"/>
                </a:solidFill>
                <a:latin typeface="Cambria" pitchFamily="18" charset="0"/>
                <a:cs typeface="Times New Roman" pitchFamily="18" charset="0"/>
              </a:rPr>
              <a:t>- T tập trung tập đọc to, rõ ràng; chuẩn bị sẵn và đặt câu hỏi trong quá trình trình bày, thuyết trình về sản phẩm của nhóm. </a:t>
            </a:r>
          </a:p>
          <a:p>
            <a:pPr algn="just"/>
            <a:r>
              <a:rPr lang="vi-VN" sz="2400" i="1">
                <a:solidFill>
                  <a:srgbClr val="C00000"/>
                </a:solidFill>
                <a:latin typeface="Cambria" pitchFamily="18" charset="0"/>
                <a:cs typeface="Times New Roman" pitchFamily="18" charset="0"/>
              </a:rPr>
              <a:t>- T tích cực chia sẻ kết quả thực hiện nhiệm vụ cá nhân trước lớp, cố gắng thể hiện sự tương tác, niềm nở với người nghe.</a:t>
            </a:r>
          </a:p>
        </p:txBody>
      </p:sp>
      <p:sp>
        <p:nvSpPr>
          <p:cNvPr id="16" name="Right Arrow 31">
            <a:extLst>
              <a:ext uri="{FF2B5EF4-FFF2-40B4-BE49-F238E27FC236}">
                <a16:creationId xmlns:a16="http://schemas.microsoft.com/office/drawing/2014/main" id="{308E8700-40B2-195D-3241-0787E483D7CB}"/>
              </a:ext>
            </a:extLst>
          </p:cNvPr>
          <p:cNvSpPr/>
          <p:nvPr/>
        </p:nvSpPr>
        <p:spPr>
          <a:xfrm rot="5400000">
            <a:off x="5767776" y="2987265"/>
            <a:ext cx="646694" cy="765590"/>
          </a:xfrm>
          <a:prstGeom prst="rightArrow">
            <a:avLst/>
          </a:prstGeom>
          <a:solidFill>
            <a:srgbClr val="CADF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2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animBg="1"/>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9AF7AB-68AB-DACD-272B-E779E26AF02B}"/>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4">
            <a:extLst>
              <a:ext uri="{FF2B5EF4-FFF2-40B4-BE49-F238E27FC236}">
                <a16:creationId xmlns:a16="http://schemas.microsoft.com/office/drawing/2014/main" id="{DE2D760F-72F0-4E15-FDF5-C1858AE2043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21932">
            <a:off x="118310" y="75833"/>
            <a:ext cx="1247553" cy="943462"/>
          </a:xfrm>
          <a:prstGeom prst="rect">
            <a:avLst/>
          </a:prstGeom>
        </p:spPr>
      </p:pic>
      <p:sp>
        <p:nvSpPr>
          <p:cNvPr id="8" name="Freeform 4">
            <a:extLst>
              <a:ext uri="{FF2B5EF4-FFF2-40B4-BE49-F238E27FC236}">
                <a16:creationId xmlns:a16="http://schemas.microsoft.com/office/drawing/2014/main" id="{5461F18F-3C07-DD29-E5CE-7AF371B461A1}"/>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Rounded Rectangle 22">
            <a:extLst>
              <a:ext uri="{FF2B5EF4-FFF2-40B4-BE49-F238E27FC236}">
                <a16:creationId xmlns:a16="http://schemas.microsoft.com/office/drawing/2014/main" id="{B678EAD3-F5B7-4337-491E-AA743927B278}"/>
              </a:ext>
            </a:extLst>
          </p:cNvPr>
          <p:cNvSpPr/>
          <p:nvPr/>
        </p:nvSpPr>
        <p:spPr>
          <a:xfrm>
            <a:off x="539915" y="979988"/>
            <a:ext cx="11409401" cy="1535036"/>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D7C56F-6B5B-0B50-125B-E034B9681208}"/>
              </a:ext>
            </a:extLst>
          </p:cNvPr>
          <p:cNvSpPr/>
          <p:nvPr/>
        </p:nvSpPr>
        <p:spPr>
          <a:xfrm>
            <a:off x="570395" y="1048154"/>
            <a:ext cx="11276165" cy="1446550"/>
          </a:xfrm>
          <a:prstGeom prst="rect">
            <a:avLst/>
          </a:prstGeom>
        </p:spPr>
        <p:txBody>
          <a:bodyPr wrap="square">
            <a:spAutoFit/>
          </a:bodyPr>
          <a:lstStyle/>
          <a:p>
            <a:pPr algn="just"/>
            <a:r>
              <a:rPr lang="vi-VN" sz="2200">
                <a:solidFill>
                  <a:srgbClr val="002060"/>
                </a:solidFill>
                <a:latin typeface="Cambria" pitchFamily="18" charset="0"/>
                <a:cs typeface="Times New Roman" pitchFamily="18" charset="0"/>
              </a:rPr>
              <a:t>Muốn trở thành chiến sĩ công an nhân dân, Q đã cố gắng rèn luyện thể lực, nâng cao năng lực, phẩm chất để có thể đáp ứng các yêu cầu sơ tuyển. Q cơ bản đáp ứng được các tiêu chí, yêu cầu đặc thù của nhóm ngành nghề. Tuy nhiên, Q vẫn hơi lo lắng liệu mình có thể giải quyết được những vấn đề khó khăn, có phần nguy hiểm trong công việc tương lai hay không?</a:t>
            </a:r>
            <a:endParaRPr lang="en-US" sz="2200" i="1">
              <a:solidFill>
                <a:srgbClr val="002060"/>
              </a:solidFill>
              <a:latin typeface="Cambria" pitchFamily="18" charset="0"/>
              <a:cs typeface="Times New Roman" pitchFamily="18" charset="0"/>
            </a:endParaRPr>
          </a:p>
        </p:txBody>
      </p:sp>
      <p:sp>
        <p:nvSpPr>
          <p:cNvPr id="11" name="Rectangle 10">
            <a:extLst>
              <a:ext uri="{FF2B5EF4-FFF2-40B4-BE49-F238E27FC236}">
                <a16:creationId xmlns:a16="http://schemas.microsoft.com/office/drawing/2014/main" id="{76E64068-DCF1-648D-38D0-633241591A59}"/>
              </a:ext>
            </a:extLst>
          </p:cNvPr>
          <p:cNvSpPr/>
          <p:nvPr/>
        </p:nvSpPr>
        <p:spPr>
          <a:xfrm>
            <a:off x="961312" y="286569"/>
            <a:ext cx="3411077" cy="7619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Cambria" pitchFamily="18" charset="0"/>
              <a:cs typeface="Times New Roman" pitchFamily="18" charset="0"/>
            </a:endParaRPr>
          </a:p>
        </p:txBody>
      </p:sp>
      <p:sp>
        <p:nvSpPr>
          <p:cNvPr id="12" name="Rectangle 11">
            <a:extLst>
              <a:ext uri="{FF2B5EF4-FFF2-40B4-BE49-F238E27FC236}">
                <a16:creationId xmlns:a16="http://schemas.microsoft.com/office/drawing/2014/main" id="{8AD772C3-2B0D-DA01-71F3-92C0CBB84951}"/>
              </a:ext>
            </a:extLst>
          </p:cNvPr>
          <p:cNvSpPr/>
          <p:nvPr/>
        </p:nvSpPr>
        <p:spPr>
          <a:xfrm>
            <a:off x="1548296" y="374893"/>
            <a:ext cx="2707980" cy="584775"/>
          </a:xfrm>
          <a:prstGeom prst="rect">
            <a:avLst/>
          </a:prstGeom>
        </p:spPr>
        <p:txBody>
          <a:bodyPr wrap="square">
            <a:spAutoFit/>
          </a:bodyPr>
          <a:lstStyle/>
          <a:p>
            <a:r>
              <a:rPr lang="en-US" sz="3100" b="1">
                <a:solidFill>
                  <a:srgbClr val="002060"/>
                </a:solidFill>
                <a:latin typeface="Cambria" pitchFamily="18" charset="0"/>
                <a:cs typeface="Times New Roman" pitchFamily="18" charset="0"/>
              </a:rPr>
              <a:t>Tình huống 2</a:t>
            </a:r>
            <a:endParaRPr lang="en-US" sz="3100" b="1" i="1">
              <a:solidFill>
                <a:srgbClr val="002060"/>
              </a:solidFill>
              <a:latin typeface="Cambria" pitchFamily="18" charset="0"/>
              <a:cs typeface="Times New Roman" pitchFamily="18" charset="0"/>
            </a:endParaRPr>
          </a:p>
        </p:txBody>
      </p:sp>
      <p:sp>
        <p:nvSpPr>
          <p:cNvPr id="13" name="Diamond 12">
            <a:extLst>
              <a:ext uri="{FF2B5EF4-FFF2-40B4-BE49-F238E27FC236}">
                <a16:creationId xmlns:a16="http://schemas.microsoft.com/office/drawing/2014/main" id="{5FE3C4D8-A3E3-8DB6-2155-B57FF166266E}"/>
              </a:ext>
            </a:extLst>
          </p:cNvPr>
          <p:cNvSpPr/>
          <p:nvPr/>
        </p:nvSpPr>
        <p:spPr>
          <a:xfrm>
            <a:off x="570395" y="304285"/>
            <a:ext cx="827321" cy="74428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Cambria" pitchFamily="18" charset="0"/>
              <a:cs typeface="Times New Roman" pitchFamily="18" charset="0"/>
            </a:endParaRPr>
          </a:p>
        </p:txBody>
      </p:sp>
      <p:sp>
        <p:nvSpPr>
          <p:cNvPr id="14" name="Rounded Rectangle 29">
            <a:extLst>
              <a:ext uri="{FF2B5EF4-FFF2-40B4-BE49-F238E27FC236}">
                <a16:creationId xmlns:a16="http://schemas.microsoft.com/office/drawing/2014/main" id="{13D36E40-A010-3435-69BB-B7EF5DB5C7B1}"/>
              </a:ext>
            </a:extLst>
          </p:cNvPr>
          <p:cNvSpPr/>
          <p:nvPr/>
        </p:nvSpPr>
        <p:spPr>
          <a:xfrm>
            <a:off x="355600" y="2910785"/>
            <a:ext cx="11624196" cy="3805426"/>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906C69-5261-15F4-6C11-21F682797682}"/>
              </a:ext>
            </a:extLst>
          </p:cNvPr>
          <p:cNvSpPr/>
          <p:nvPr/>
        </p:nvSpPr>
        <p:spPr>
          <a:xfrm>
            <a:off x="570395" y="2998170"/>
            <a:ext cx="11253480" cy="3631763"/>
          </a:xfrm>
          <a:prstGeom prst="rect">
            <a:avLst/>
          </a:prstGeom>
        </p:spPr>
        <p:txBody>
          <a:bodyPr wrap="square">
            <a:spAutoFit/>
          </a:bodyPr>
          <a:lstStyle/>
          <a:p>
            <a:pPr algn="just"/>
            <a:r>
              <a:rPr lang="vi-VN" sz="2300" i="1">
                <a:solidFill>
                  <a:srgbClr val="C00000"/>
                </a:solidFill>
                <a:latin typeface="Cambria" pitchFamily="18" charset="0"/>
                <a:cs typeface="Times New Roman" pitchFamily="18" charset="0"/>
              </a:rPr>
              <a:t>- Q chủ động tìm hiểu và xác định được hoạt động đặc trưng và những phẩm chất, năng lực cần có của người chiến sĩ công an.</a:t>
            </a:r>
          </a:p>
          <a:p>
            <a:pPr algn="just"/>
            <a:r>
              <a:rPr lang="vi-VN" sz="2300" i="1">
                <a:solidFill>
                  <a:srgbClr val="C00000"/>
                </a:solidFill>
                <a:latin typeface="Cambria" pitchFamily="18" charset="0"/>
                <a:cs typeface="Times New Roman" pitchFamily="18" charset="0"/>
              </a:rPr>
              <a:t>- Q tích cực tìm hiểu, đăng kí và tham gia các câu lạc bộ thể dục thể thao, võ thuật của trường, của địa phương.</a:t>
            </a:r>
          </a:p>
          <a:p>
            <a:pPr algn="just"/>
            <a:r>
              <a:rPr lang="vi-VN" sz="2300" i="1">
                <a:solidFill>
                  <a:srgbClr val="C00000"/>
                </a:solidFill>
                <a:latin typeface="Cambria" pitchFamily="18" charset="0"/>
                <a:cs typeface="Times New Roman" pitchFamily="18" charset="0"/>
              </a:rPr>
              <a:t>- Q luôn dành thời gian rèn luyện thể lực, sự ứng biến, phản xạ nhanh thông qua các tình huống giả định có liên quan đến tính chất nghề nghiệp.</a:t>
            </a:r>
          </a:p>
          <a:p>
            <a:pPr algn="just"/>
            <a:r>
              <a:rPr lang="vi-VN" sz="2300" i="1">
                <a:solidFill>
                  <a:srgbClr val="C00000"/>
                </a:solidFill>
                <a:latin typeface="Cambria" pitchFamily="18" charset="0"/>
                <a:cs typeface="Times New Roman" pitchFamily="18" charset="0"/>
              </a:rPr>
              <a:t>- Q luôn rèn luyện hướng tư duy, suy nghĩ tích cực trong các tình huống, bối cảnh mới hoặc diễn ra không như mong đợi.</a:t>
            </a:r>
          </a:p>
          <a:p>
            <a:pPr algn="just"/>
            <a:r>
              <a:rPr lang="vi-VN" sz="2300" i="1">
                <a:solidFill>
                  <a:srgbClr val="C00000"/>
                </a:solidFill>
                <a:latin typeface="Cambria" pitchFamily="18" charset="0"/>
                <a:cs typeface="Times New Roman" pitchFamily="18" charset="0"/>
              </a:rPr>
              <a:t>- Q rèn luyện thái độ bình tĩnh, tôn trọng trước ý kiến không như mong đợi để có thể luôn tỉnh táo, sáng suốt.</a:t>
            </a:r>
          </a:p>
        </p:txBody>
      </p:sp>
      <p:sp>
        <p:nvSpPr>
          <p:cNvPr id="16" name="Right Arrow 31">
            <a:extLst>
              <a:ext uri="{FF2B5EF4-FFF2-40B4-BE49-F238E27FC236}">
                <a16:creationId xmlns:a16="http://schemas.microsoft.com/office/drawing/2014/main" id="{308E8700-40B2-195D-3241-0787E483D7CB}"/>
              </a:ext>
            </a:extLst>
          </p:cNvPr>
          <p:cNvSpPr/>
          <p:nvPr/>
        </p:nvSpPr>
        <p:spPr>
          <a:xfrm rot="5400000">
            <a:off x="5976554" y="2337955"/>
            <a:ext cx="382287" cy="765590"/>
          </a:xfrm>
          <a:prstGeom prst="rightArrow">
            <a:avLst/>
          </a:prstGeom>
          <a:solidFill>
            <a:srgbClr val="CADF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3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animBg="1"/>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05103" y="79935"/>
            <a:ext cx="11975137" cy="1706823"/>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500" b="1">
                <a:solidFill>
                  <a:srgbClr val="C00000"/>
                </a:solidFill>
                <a:latin typeface="Cambria" pitchFamily="18" charset="0"/>
                <a:cs typeface="Times New Roman" pitchFamily="18" charset="0"/>
              </a:rPr>
              <a:t>HĐ3: </a:t>
            </a:r>
            <a:r>
              <a:rPr lang="vi-VN" sz="3500" b="1">
                <a:solidFill>
                  <a:srgbClr val="0000CC"/>
                </a:solidFill>
                <a:latin typeface="Cambria" pitchFamily="18" charset="0"/>
                <a:cs typeface="Times New Roman" pitchFamily="18" charset="0"/>
              </a:rPr>
              <a:t>Chia sẻ mức độ sẵn sàng bước vào thế giới nghề nghiệp của bản thân</a:t>
            </a:r>
            <a:endParaRPr lang="en-US" sz="3500" b="1" dirty="0">
              <a:solidFill>
                <a:srgbClr val="0000CC"/>
              </a:solidFill>
              <a:latin typeface="Cambria" pitchFamily="18" charset="0"/>
              <a:cs typeface="Times New Roman" pitchFamily="18" charset="0"/>
            </a:endParaRPr>
          </a:p>
        </p:txBody>
      </p:sp>
      <p:sp>
        <p:nvSpPr>
          <p:cNvPr id="3" name="Freeform 6">
            <a:extLst>
              <a:ext uri="{FF2B5EF4-FFF2-40B4-BE49-F238E27FC236}">
                <a16:creationId xmlns:a16="http://schemas.microsoft.com/office/drawing/2014/main" id="{1DDCB371-72DD-1DC3-CC31-A8FFB1604FB9}"/>
              </a:ext>
            </a:extLst>
          </p:cNvPr>
          <p:cNvSpPr/>
          <p:nvPr/>
        </p:nvSpPr>
        <p:spPr>
          <a:xfrm>
            <a:off x="2936062" y="1554423"/>
            <a:ext cx="8040816" cy="5223642"/>
          </a:xfrm>
          <a:custGeom>
            <a:avLst/>
            <a:gdLst/>
            <a:ahLst/>
            <a:cxnLst/>
            <a:rect l="l" t="t" r="r" b="b"/>
            <a:pathLst>
              <a:path w="15596249" h="8188031">
                <a:moveTo>
                  <a:pt x="0" y="0"/>
                </a:moveTo>
                <a:lnTo>
                  <a:pt x="15596250" y="0"/>
                </a:lnTo>
                <a:lnTo>
                  <a:pt x="15596250" y="8188030"/>
                </a:lnTo>
                <a:lnTo>
                  <a:pt x="0" y="8188030"/>
                </a:lnTo>
                <a:lnTo>
                  <a:pt x="0" y="0"/>
                </a:lnTo>
                <a:close/>
              </a:path>
            </a:pathLst>
          </a:custGeom>
          <a: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11241274-4305-0F1E-97EE-B64CF7DEF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0928" y="3990666"/>
            <a:ext cx="3602168" cy="2787399"/>
          </a:xfrm>
          <a:prstGeom prst="rect">
            <a:avLst/>
          </a:prstGeom>
        </p:spPr>
      </p:pic>
      <p:sp>
        <p:nvSpPr>
          <p:cNvPr id="14" name="Rectangle 13">
            <a:extLst>
              <a:ext uri="{FF2B5EF4-FFF2-40B4-BE49-F238E27FC236}">
                <a16:creationId xmlns:a16="http://schemas.microsoft.com/office/drawing/2014/main" id="{BC03CA79-FE35-4F02-4964-DEB000A14C21}"/>
              </a:ext>
            </a:extLst>
          </p:cNvPr>
          <p:cNvSpPr/>
          <p:nvPr/>
        </p:nvSpPr>
        <p:spPr>
          <a:xfrm>
            <a:off x="4410327" y="3580345"/>
            <a:ext cx="5547047"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2800" b="1" i="1">
                <a:solidFill>
                  <a:schemeClr val="bg2">
                    <a:lumMod val="10000"/>
                  </a:schemeClr>
                </a:solidFill>
                <a:latin typeface="Cambria" pitchFamily="18" charset="0"/>
                <a:cs typeface="Times New Roman" pitchFamily="18" charset="0"/>
              </a:rPr>
              <a:t>Em cảm thấy bản thân đã sẵn sàng bước vào thế giới nghề nghiệp chưa? Đánh giá mức độ sẵn sàng của bản thân theo thang điểm 10.</a:t>
            </a:r>
          </a:p>
        </p:txBody>
      </p:sp>
    </p:spTree>
    <p:extLst>
      <p:ext uri="{BB962C8B-B14F-4D97-AF65-F5344CB8AC3E}">
        <p14:creationId xmlns:p14="http://schemas.microsoft.com/office/powerpoint/2010/main" val="83983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grpSp>
        <p:nvGrpSpPr>
          <p:cNvPr id="3" name="组合 10">
            <a:extLst>
              <a:ext uri="{FF2B5EF4-FFF2-40B4-BE49-F238E27FC236}">
                <a16:creationId xmlns:a16="http://schemas.microsoft.com/office/drawing/2014/main" id="{7A432DEE-C966-8C17-E802-A57B1213B127}"/>
              </a:ext>
            </a:extLst>
          </p:cNvPr>
          <p:cNvGrpSpPr/>
          <p:nvPr/>
        </p:nvGrpSpPr>
        <p:grpSpPr>
          <a:xfrm>
            <a:off x="4526420" y="1767980"/>
            <a:ext cx="3322039" cy="3322039"/>
            <a:chOff x="4234955" y="1767979"/>
            <a:chExt cx="3322039" cy="3322039"/>
          </a:xfrm>
        </p:grpSpPr>
        <p:sp>
          <p:nvSpPr>
            <p:cNvPr id="4" name="椭圆 3">
              <a:extLst>
                <a:ext uri="{FF2B5EF4-FFF2-40B4-BE49-F238E27FC236}">
                  <a16:creationId xmlns:a16="http://schemas.microsoft.com/office/drawing/2014/main" id="{EFB687D4-B4B4-F9F6-2595-5F28E4EE0D47}"/>
                </a:ext>
              </a:extLst>
            </p:cNvPr>
            <p:cNvSpPr/>
            <p:nvPr/>
          </p:nvSpPr>
          <p:spPr>
            <a:xfrm>
              <a:off x="4234955" y="1767979"/>
              <a:ext cx="3322039" cy="3322039"/>
            </a:xfrm>
            <a:prstGeom prst="ellipse">
              <a:avLst/>
            </a:prstGeom>
            <a:solidFill>
              <a:srgbClr val="8BCCC4"/>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a:endParaRPr>
            </a:p>
          </p:txBody>
        </p:sp>
        <p:sp>
          <p:nvSpPr>
            <p:cNvPr id="5" name="文本框 5">
              <a:extLst>
                <a:ext uri="{FF2B5EF4-FFF2-40B4-BE49-F238E27FC236}">
                  <a16:creationId xmlns:a16="http://schemas.microsoft.com/office/drawing/2014/main" id="{A7756160-9270-AA38-054E-5069781D58EA}"/>
                </a:ext>
              </a:extLst>
            </p:cNvPr>
            <p:cNvSpPr txBox="1"/>
            <p:nvPr/>
          </p:nvSpPr>
          <p:spPr>
            <a:xfrm>
              <a:off x="4515427" y="2451722"/>
              <a:ext cx="2761093" cy="70805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rPr>
                <a:t>NHIỆM VỤ</a:t>
              </a:r>
              <a:endParaRPr kumimoji="0" lang="en-US" altLang="zh-C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endParaRPr>
            </a:p>
          </p:txBody>
        </p:sp>
        <p:sp>
          <p:nvSpPr>
            <p:cNvPr id="7" name="矩形 9">
              <a:extLst>
                <a:ext uri="{FF2B5EF4-FFF2-40B4-BE49-F238E27FC236}">
                  <a16:creationId xmlns:a16="http://schemas.microsoft.com/office/drawing/2014/main" id="{8DAE2E23-F948-FDBF-6094-3612CDF57112}"/>
                </a:ext>
              </a:extLst>
            </p:cNvPr>
            <p:cNvSpPr/>
            <p:nvPr/>
          </p:nvSpPr>
          <p:spPr>
            <a:xfrm>
              <a:off x="5383122" y="2916545"/>
              <a:ext cx="1276311" cy="1862048"/>
            </a:xfrm>
            <a:prstGeom prst="rect">
              <a:avLst/>
            </a:prstGeom>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rPr>
                <a:t>9</a:t>
              </a:r>
              <a:endParaRPr kumimoji="0" lang="zh-CN" altLang="en-US"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endParaRPr>
            </a:p>
          </p:txBody>
        </p:sp>
      </p:grpSp>
      <p:sp>
        <p:nvSpPr>
          <p:cNvPr id="8" name="TextBox 7">
            <a:extLst>
              <a:ext uri="{FF2B5EF4-FFF2-40B4-BE49-F238E27FC236}">
                <a16:creationId xmlns:a16="http://schemas.microsoft.com/office/drawing/2014/main" id="{DB5BB21B-E1F3-C057-4ACB-A460E222A495}"/>
              </a:ext>
            </a:extLst>
          </p:cNvPr>
          <p:cNvSpPr txBox="1"/>
          <p:nvPr/>
        </p:nvSpPr>
        <p:spPr>
          <a:xfrm>
            <a:off x="7954467" y="1149013"/>
            <a:ext cx="3610924" cy="4154984"/>
          </a:xfrm>
          <a:prstGeom prst="rect">
            <a:avLst/>
          </a:prstGeom>
          <a:noFill/>
        </p:spPr>
        <p:txBody>
          <a:bodyPr wrap="square" rtlCol="0">
            <a:spAutoFit/>
          </a:bodyPr>
          <a:lstStyle/>
          <a:p>
            <a:pPr algn="ctr"/>
            <a:r>
              <a:rPr lang="vi-VN" sz="4400" b="1">
                <a:solidFill>
                  <a:srgbClr val="1F0ABC"/>
                </a:solidFill>
                <a:latin typeface="Times New Roman" pitchFamily="18" charset="0"/>
                <a:cs typeface="Times New Roman" pitchFamily="18" charset="0"/>
                <a:sym typeface="Nixie One"/>
              </a:rPr>
              <a:t>Toạ đàm về sự sẵn sàng học tập và làm việc theo định hướng nghề nghiệp</a:t>
            </a:r>
            <a:endParaRPr lang="vi-VN" sz="4400" b="1" dirty="0">
              <a:solidFill>
                <a:srgbClr val="1F0ABC"/>
              </a:solidFill>
              <a:latin typeface="Times New Roman" pitchFamily="18" charset="0"/>
              <a:ea typeface="Nixie One"/>
              <a:cs typeface="Times New Roman" pitchFamily="18" charset="0"/>
              <a:sym typeface="Nixie One"/>
            </a:endParaRPr>
          </a:p>
        </p:txBody>
      </p:sp>
      <p:pic>
        <p:nvPicPr>
          <p:cNvPr id="9" name="Picture 60" descr="96">
            <a:extLst>
              <a:ext uri="{FF2B5EF4-FFF2-40B4-BE49-F238E27FC236}">
                <a16:creationId xmlns:a16="http://schemas.microsoft.com/office/drawing/2014/main" id="{7FD46E2F-3F9A-0957-B3F9-53270874F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2827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96">
            <a:extLst>
              <a:ext uri="{FF2B5EF4-FFF2-40B4-BE49-F238E27FC236}">
                <a16:creationId xmlns:a16="http://schemas.microsoft.com/office/drawing/2014/main" id="{FF3DC153-B16E-83D2-1777-5EE587E057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607" y="465652"/>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96">
            <a:extLst>
              <a:ext uri="{FF2B5EF4-FFF2-40B4-BE49-F238E27FC236}">
                <a16:creationId xmlns:a16="http://schemas.microsoft.com/office/drawing/2014/main" id="{43B99221-A8CB-544E-F617-87956D3D3C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149013"/>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96">
            <a:extLst>
              <a:ext uri="{FF2B5EF4-FFF2-40B4-BE49-F238E27FC236}">
                <a16:creationId xmlns:a16="http://schemas.microsoft.com/office/drawing/2014/main" id="{ECEE040D-C1BC-34CB-BFF2-C9B518BC0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7283" y="1765738"/>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96">
            <a:extLst>
              <a:ext uri="{FF2B5EF4-FFF2-40B4-BE49-F238E27FC236}">
                <a16:creationId xmlns:a16="http://schemas.microsoft.com/office/drawing/2014/main" id="{4C48FE8A-2634-C780-7579-FDC0E86FD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167066"/>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96">
            <a:extLst>
              <a:ext uri="{FF2B5EF4-FFF2-40B4-BE49-F238E27FC236}">
                <a16:creationId xmlns:a16="http://schemas.microsoft.com/office/drawing/2014/main" id="{156BB37E-A4F3-7451-8399-231B9C46E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6865" y="5075575"/>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5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8596</TotalTime>
  <Words>1273</Words>
  <Application>Microsoft Office PowerPoint</Application>
  <PresentationFormat>Màn hình rộng</PresentationFormat>
  <Paragraphs>77</Paragraphs>
  <Slides>13</Slides>
  <Notes>2</Notes>
  <HiddenSlides>0</HiddenSlides>
  <MMClips>0</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13</vt:i4>
      </vt:variant>
    </vt:vector>
  </HeadingPairs>
  <TitlesOfParts>
    <vt:vector size="23" baseType="lpstr">
      <vt:lpstr>Arial</vt:lpstr>
      <vt:lpstr>Century Gothic</vt:lpstr>
      <vt:lpstr>Calibri</vt:lpstr>
      <vt:lpstr>Wingdings</vt:lpstr>
      <vt:lpstr>Times New Roman</vt:lpstr>
      <vt:lpstr>Calibri Light</vt:lpstr>
      <vt:lpstr>Cambria</vt:lpstr>
      <vt:lpstr>1_Office Theme</vt:lpstr>
      <vt:lpstr>Office Theme</vt:lpstr>
      <vt:lpstr>2_Office Theme</vt:lpstr>
      <vt:lpstr>SẴN SÀNG HỌC TẬP VÀ LAO ĐỘNG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874</cp:revision>
  <dcterms:created xsi:type="dcterms:W3CDTF">2018-05-10T00:06:18Z</dcterms:created>
  <dcterms:modified xsi:type="dcterms:W3CDTF">2025-02-14T11:13:44Z</dcterms:modified>
</cp:coreProperties>
</file>